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3" r:id="rId1"/>
    <p:sldMasterId id="2147484416" r:id="rId2"/>
  </p:sldMasterIdLst>
  <p:sldIdLst>
    <p:sldId id="256" r:id="rId3"/>
    <p:sldId id="257" r:id="rId4"/>
    <p:sldId id="378" r:id="rId5"/>
    <p:sldId id="312" r:id="rId6"/>
    <p:sldId id="313" r:id="rId7"/>
    <p:sldId id="316" r:id="rId8"/>
    <p:sldId id="311" r:id="rId9"/>
    <p:sldId id="338" r:id="rId10"/>
    <p:sldId id="321" r:id="rId11"/>
    <p:sldId id="322" r:id="rId12"/>
    <p:sldId id="326" r:id="rId13"/>
    <p:sldId id="327" r:id="rId14"/>
    <p:sldId id="328" r:id="rId15"/>
    <p:sldId id="333" r:id="rId16"/>
    <p:sldId id="334" r:id="rId17"/>
    <p:sldId id="335" r:id="rId18"/>
    <p:sldId id="336" r:id="rId19"/>
    <p:sldId id="332" r:id="rId20"/>
    <p:sldId id="293" r:id="rId21"/>
    <p:sldId id="337" r:id="rId22"/>
    <p:sldId id="279" r:id="rId23"/>
    <p:sldId id="296" r:id="rId24"/>
    <p:sldId id="297" r:id="rId25"/>
    <p:sldId id="271" r:id="rId26"/>
    <p:sldId id="272" r:id="rId27"/>
    <p:sldId id="269" r:id="rId28"/>
    <p:sldId id="339" r:id="rId29"/>
    <p:sldId id="340" r:id="rId30"/>
    <p:sldId id="341" r:id="rId31"/>
    <p:sldId id="342" r:id="rId32"/>
    <p:sldId id="344" r:id="rId33"/>
    <p:sldId id="343" r:id="rId34"/>
    <p:sldId id="345" r:id="rId35"/>
    <p:sldId id="346" r:id="rId36"/>
    <p:sldId id="347" r:id="rId37"/>
    <p:sldId id="349" r:id="rId38"/>
    <p:sldId id="351" r:id="rId39"/>
    <p:sldId id="352" r:id="rId40"/>
    <p:sldId id="380" r:id="rId41"/>
    <p:sldId id="348" r:id="rId42"/>
    <p:sldId id="350" r:id="rId43"/>
    <p:sldId id="353" r:id="rId44"/>
    <p:sldId id="356" r:id="rId45"/>
    <p:sldId id="357" r:id="rId46"/>
    <p:sldId id="358" r:id="rId47"/>
    <p:sldId id="359" r:id="rId48"/>
    <p:sldId id="360" r:id="rId49"/>
    <p:sldId id="362" r:id="rId50"/>
    <p:sldId id="363" r:id="rId51"/>
    <p:sldId id="370" r:id="rId52"/>
    <p:sldId id="373" r:id="rId53"/>
    <p:sldId id="376" r:id="rId54"/>
    <p:sldId id="374" r:id="rId55"/>
    <p:sldId id="371" r:id="rId56"/>
    <p:sldId id="377" r:id="rId57"/>
    <p:sldId id="308" r:id="rId5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66"/>
    <a:srgbClr val="FFFF00"/>
    <a:srgbClr val="4C4C4C"/>
    <a:srgbClr val="333333"/>
    <a:srgbClr val="B5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4F85-A994-48A2-9419-7B6980C315A3}" type="slidenum">
              <a:rPr kumimoji="0" lang="ja-JP" altLang="en-US" smtClean="0"/>
              <a:pPr eaLnBrk="1" latinLnBrk="0" hangingPunct="1"/>
              <a:t>‹#›</a:t>
            </a:fld>
            <a:endParaRPr kumimoji="0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4570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4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1932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95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638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63380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549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41358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5649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821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969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2391DE6-F7BE-6649-9899-2171875BF0BB}" type="datetimeFigureOut">
              <a:t>2017/02/22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713E2B6-C73A-CE43-8142-BA8CF67660F5}" type="slidenum"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kumimoji="1"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6B8DC-3EC6-554F-A6F2-C7B3F4735C2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2017/02/22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CBF88-708E-084B-85DD-95E672E868F8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pic>
        <p:nvPicPr>
          <p:cNvPr id="7" name="図 6" descr="スクリーンショット 2015-04-18 22.45.20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257300"/>
            <a:ext cx="5219700" cy="4373033"/>
          </a:xfrm>
          <a:prstGeom prst="rect">
            <a:avLst/>
          </a:prstGeom>
          <a:scene3d>
            <a:camera prst="orthographicFront">
              <a:rot lat="900000" lon="17099979" rev="0"/>
            </a:camera>
            <a:lightRig rig="threePt" dir="t"/>
          </a:scene3d>
        </p:spPr>
      </p:pic>
      <p:pic>
        <p:nvPicPr>
          <p:cNvPr id="8" name="図 7" descr="スクリーンショット 2015-04-18 22.45.3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07" y="1257300"/>
            <a:ext cx="4970560" cy="4373033"/>
          </a:xfrm>
          <a:prstGeom prst="rect">
            <a:avLst/>
          </a:prstGeom>
          <a:scene3d>
            <a:camera prst="orthographicFront">
              <a:rot lat="900000" lon="171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510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Relationship Id="rId3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1517984" y="1871135"/>
            <a:ext cx="6243416" cy="13582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ja-JP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Probing Dark Dwarf Galaxies with Gravitational Lensing</a:t>
            </a:r>
            <a:endParaRPr kumimoji="1" lang="ja-JP" altLang="en-US" sz="32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0442" y="4641643"/>
            <a:ext cx="4743892" cy="557845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Kaiki Taro Inoue </a:t>
            </a:r>
            <a:r>
              <a:rPr lang="en-US" altLang="ja-JP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(KINDAI U.)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87656" y="6139128"/>
            <a:ext cx="3377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/>
              <a:t>Seminar</a:t>
            </a:r>
            <a:r>
              <a:rPr kumimoji="1" lang="en-US" altLang="ja-JP" sz="1600"/>
              <a:t>@Osaka U 22 Feb 2017</a:t>
            </a:r>
            <a:endParaRPr kumimoji="1" lang="ja-JP" altLang="en-US" sz="1600"/>
          </a:p>
        </p:txBody>
      </p:sp>
      <p:pic>
        <p:nvPicPr>
          <p:cNvPr id="2" name="図 1" descr="og-img-defaul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140535"/>
            <a:ext cx="912721" cy="912721"/>
          </a:xfrm>
          <a:prstGeom prst="rect">
            <a:avLst/>
          </a:prstGeom>
        </p:spPr>
      </p:pic>
      <p:pic>
        <p:nvPicPr>
          <p:cNvPr id="8" name="Picture 16" descr="logo_PhysKindai_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188" y="89644"/>
            <a:ext cx="963612" cy="963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39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154471"/>
              </p:ext>
            </p:extLst>
          </p:nvPr>
        </p:nvGraphicFramePr>
        <p:xfrm>
          <a:off x="4691870" y="1267835"/>
          <a:ext cx="3581400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図" r:id="rId3" imgW="2829560" imgH="2829560" progId="Word.Picture.8">
                  <p:embed/>
                </p:oleObj>
              </mc:Choice>
              <mc:Fallback>
                <p:oleObj name="図" r:id="rId3" imgW="2829560" imgH="2829560" progId="Word.Picture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870" y="1267835"/>
                        <a:ext cx="3581400" cy="358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087563"/>
              </p:ext>
            </p:extLst>
          </p:nvPr>
        </p:nvGraphicFramePr>
        <p:xfrm>
          <a:off x="830139" y="1267835"/>
          <a:ext cx="3584575" cy="358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r:id="rId5" imgW="2839720" imgH="2839720" progId="Word.Picture.8">
                  <p:embed/>
                </p:oleObj>
              </mc:Choice>
              <mc:Fallback>
                <p:oleObj r:id="rId5" imgW="2839720" imgH="28397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39" y="1267835"/>
                        <a:ext cx="3584575" cy="358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980132" y="5043488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lens plane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3147" y="5043488"/>
            <a:ext cx="15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source plane</a:t>
            </a:r>
            <a:endParaRPr kumimoji="1" lang="ja-JP" altLang="en-US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308182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Parity in elliptical lens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45851" y="2152608"/>
            <a:ext cx="12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(+ +)  </a:t>
            </a:r>
            <a:endParaRPr kumimoji="1" lang="ja-JP" altLang="en-US" sz="2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9614" y="2150681"/>
            <a:ext cx="12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(+ +)  </a:t>
            </a:r>
            <a:endParaRPr kumimoji="1" lang="ja-JP" altLang="en-US" sz="2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1817" y="1850346"/>
            <a:ext cx="12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latin typeface="+mj-ea"/>
                <a:ea typeface="+mj-ea"/>
              </a:rPr>
              <a:t>(- +) </a:t>
            </a:r>
            <a:r>
              <a:rPr lang="en-US" altLang="ja-JP" sz="2400"/>
              <a:t> </a:t>
            </a:r>
            <a:endParaRPr kumimoji="1" lang="ja-JP" altLang="en-US" sz="24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96788" y="3566773"/>
            <a:ext cx="12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latin typeface="+mj-ea"/>
                <a:ea typeface="+mj-ea"/>
              </a:rPr>
              <a:t>(- +) </a:t>
            </a:r>
            <a:r>
              <a:rPr lang="en-US" altLang="ja-JP" sz="2400"/>
              <a:t> 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641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477059" y="1657309"/>
            <a:ext cx="2468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/>
              <a:t>(+ +) parity </a:t>
            </a:r>
            <a:endParaRPr kumimoji="1" lang="ja-JP" altLang="en-US" sz="320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308182"/>
            <a:ext cx="7138125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Parity &amp; magnification change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7059" y="3590237"/>
            <a:ext cx="2468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/>
              <a:t>(+ −) parity </a:t>
            </a:r>
            <a:endParaRPr kumimoji="1" lang="ja-JP" altLang="en-US" sz="3200"/>
          </a:p>
        </p:txBody>
      </p:sp>
      <p:sp>
        <p:nvSpPr>
          <p:cNvPr id="2" name="円/楕円 1"/>
          <p:cNvSpPr/>
          <p:nvPr/>
        </p:nvSpPr>
        <p:spPr>
          <a:xfrm>
            <a:off x="4759686" y="1768658"/>
            <a:ext cx="486652" cy="5935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668778" y="1270109"/>
            <a:ext cx="856513" cy="14837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759686" y="3590237"/>
            <a:ext cx="486652" cy="5935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50081" y="3861104"/>
            <a:ext cx="1176992" cy="916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左矢印 2"/>
          <p:cNvSpPr/>
          <p:nvPr/>
        </p:nvSpPr>
        <p:spPr>
          <a:xfrm>
            <a:off x="6473884" y="1804268"/>
            <a:ext cx="389788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 flipH="1">
            <a:off x="7334903" y="1804268"/>
            <a:ext cx="38077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/>
          <p:nvPr/>
        </p:nvSpPr>
        <p:spPr>
          <a:xfrm rot="16200000" flipH="1">
            <a:off x="6858253" y="1214603"/>
            <a:ext cx="48182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 rot="16200000">
            <a:off x="6852098" y="2407439"/>
            <a:ext cx="494132" cy="4035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矢印 17"/>
          <p:cNvSpPr/>
          <p:nvPr/>
        </p:nvSpPr>
        <p:spPr>
          <a:xfrm>
            <a:off x="6177145" y="3731263"/>
            <a:ext cx="389788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矢印 18"/>
          <p:cNvSpPr/>
          <p:nvPr/>
        </p:nvSpPr>
        <p:spPr>
          <a:xfrm flipH="1">
            <a:off x="7715678" y="3750979"/>
            <a:ext cx="38077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矢印 19"/>
          <p:cNvSpPr/>
          <p:nvPr/>
        </p:nvSpPr>
        <p:spPr>
          <a:xfrm rot="16200000" flipH="1">
            <a:off x="6909145" y="3972176"/>
            <a:ext cx="48182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矢印 20"/>
          <p:cNvSpPr/>
          <p:nvPr/>
        </p:nvSpPr>
        <p:spPr>
          <a:xfrm rot="16200000">
            <a:off x="6902993" y="3402263"/>
            <a:ext cx="494132" cy="4035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5902591" y="1494056"/>
            <a:ext cx="2399954" cy="1114906"/>
          </a:xfrm>
          <a:prstGeom prst="rect">
            <a:avLst/>
          </a:prstGeom>
          <a:solidFill>
            <a:srgbClr val="FFFF00"/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always magnified</a:t>
            </a:r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5712678" y="3273752"/>
            <a:ext cx="2975828" cy="1174703"/>
          </a:xfrm>
          <a:prstGeom prst="rect">
            <a:avLst/>
          </a:prstGeom>
          <a:solidFill>
            <a:srgbClr val="FFFF00"/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 demagnified or magnified</a:t>
            </a:r>
          </a:p>
          <a:p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50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7-02-19 13.24.5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961" y="363910"/>
            <a:ext cx="3158076" cy="6161723"/>
          </a:xfrm>
          <a:prstGeom prst="rect">
            <a:avLst/>
          </a:prstGeom>
        </p:spPr>
      </p:pic>
      <p:pic>
        <p:nvPicPr>
          <p:cNvPr id="3" name="図 2" descr="スクリーンショット 2017-02-19 13.26.4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932" y="320493"/>
            <a:ext cx="3067622" cy="6205140"/>
          </a:xfrm>
          <a:prstGeom prst="rect">
            <a:avLst/>
          </a:prstGeom>
        </p:spPr>
      </p:pic>
      <p:sp>
        <p:nvSpPr>
          <p:cNvPr id="5" name="サブタイトル 2"/>
          <p:cNvSpPr txBox="1">
            <a:spLocks/>
          </p:cNvSpPr>
          <p:nvPr/>
        </p:nvSpPr>
        <p:spPr>
          <a:xfrm>
            <a:off x="1956168" y="5688018"/>
            <a:ext cx="1699652" cy="626921"/>
          </a:xfrm>
          <a:prstGeom prst="rect">
            <a:avLst/>
          </a:prstGeom>
          <a:solidFill>
            <a:srgbClr val="FFFF00">
              <a:alpha val="70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+parity</a:t>
            </a:r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5220326" y="5716442"/>
            <a:ext cx="1730796" cy="626921"/>
          </a:xfrm>
          <a:prstGeom prst="rect">
            <a:avLst/>
          </a:prstGeom>
          <a:solidFill>
            <a:srgbClr val="FFFF00">
              <a:alpha val="70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−</a:t>
            </a:r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parity</a:t>
            </a:r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0440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016250" y="308182"/>
            <a:ext cx="7138125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Flux-ratio anomaly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787400" y="1315296"/>
            <a:ext cx="7289800" cy="334968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Assume a smooth potential</a:t>
            </a:r>
            <a:endParaRPr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Positions well fit (&lt;0.01) </a:t>
            </a:r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Flux ratios not well fit (~0.1)</a:t>
            </a: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016250" y="4961621"/>
            <a:ext cx="2975828" cy="1174703"/>
          </a:xfrm>
          <a:prstGeom prst="rect">
            <a:avLst/>
          </a:prstGeom>
          <a:solidFill>
            <a:srgbClr val="FFFF00"/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 Evidence for subhalos? </a:t>
            </a:r>
          </a:p>
          <a:p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75040" y="49952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dirty="0">
                <a:latin typeface="Times New Roman"/>
                <a:cs typeface="Times New Roman"/>
              </a:rPr>
              <a:t>(Mao &amp; Schneider ’ 98 Metcalf  &amp; Madau’01, </a:t>
            </a:r>
          </a:p>
          <a:p>
            <a:r>
              <a:rPr lang="en-US" altLang="ja-JP" dirty="0">
                <a:latin typeface="Times New Roman"/>
                <a:cs typeface="Times New Roman"/>
              </a:rPr>
              <a:t> Chiba ’02,  </a:t>
            </a:r>
            <a:r>
              <a:rPr lang="en-US" altLang="ja-JP" dirty="0" err="1">
                <a:latin typeface="Times New Roman"/>
                <a:cs typeface="Times New Roman"/>
              </a:rPr>
              <a:t>Dalal</a:t>
            </a:r>
            <a:r>
              <a:rPr lang="en-US" altLang="ja-JP" dirty="0">
                <a:latin typeface="Times New Roman"/>
                <a:cs typeface="Times New Roman"/>
              </a:rPr>
              <a:t> &amp; Kochanek’02 ond many others)</a:t>
            </a:r>
          </a:p>
        </p:txBody>
      </p:sp>
    </p:spTree>
    <p:extLst>
      <p:ext uri="{BB962C8B-B14F-4D97-AF65-F5344CB8AC3E}">
        <p14:creationId xmlns:p14="http://schemas.microsoft.com/office/powerpoint/2010/main" val="101336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310099"/>
            <a:ext cx="6400800" cy="1185874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Position and flux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787400" y="1467696"/>
            <a:ext cx="7758672" cy="3387210"/>
          </a:xfrm>
          <a:prstGeom prst="rect">
            <a:avLst/>
          </a:prstGeom>
        </p:spPr>
        <p:txBody>
          <a:bodyPr vert="horz" rtlCol="0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43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Position from OPT/NIR data</a:t>
            </a:r>
            <a:endParaRPr lang="en-US" altLang="ja-JP" sz="43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43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Flux from MIR/radio data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43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OPT/NIR suffers from dust extinction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43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 and mirolensing by stars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4073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155786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MG0414+0534 (NIR)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4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626" y="1009295"/>
            <a:ext cx="5002318" cy="503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87639" y="3482984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solidFill>
                  <a:schemeClr val="bg1"/>
                </a:solidFill>
              </a:rPr>
              <a:t>(1.0)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41045" y="3099464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solidFill>
                  <a:schemeClr val="bg1"/>
                </a:solidFill>
              </a:rPr>
              <a:t>(0.4)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9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16251" y="90861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MG0414+0534 (MIR)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2" name="図 1" descr="スクリーンショット 2017-02-19 20.51.3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308" y="778760"/>
            <a:ext cx="4993897" cy="53738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98639" y="4537948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solidFill>
                  <a:schemeClr val="bg1"/>
                </a:solidFill>
              </a:rPr>
              <a:t>(1.0)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6291" y="3232233"/>
            <a:ext cx="100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solidFill>
                  <a:schemeClr val="bg1"/>
                </a:solidFill>
              </a:rPr>
              <a:t>(0.9)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4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16251" y="90861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MG0414+0534 (MIR)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2" name="図 1" descr="スクリーンショット 2017-02-19 20.51.3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308" y="778760"/>
            <a:ext cx="4993897" cy="53738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4439" y="4937998"/>
            <a:ext cx="74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solidFill>
                  <a:schemeClr val="bg1"/>
                </a:solidFill>
              </a:rPr>
              <a:t>1.0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82199" y="3633543"/>
            <a:ext cx="745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>
                <a:solidFill>
                  <a:schemeClr val="bg1"/>
                </a:solidFill>
              </a:rPr>
              <a:t>0.9</a:t>
            </a:r>
            <a:endParaRPr kumimoji="1" lang="ja-JP" altLang="en-US" sz="2800">
              <a:solidFill>
                <a:schemeClr val="bg1"/>
              </a:solidFill>
            </a:endParaRPr>
          </a:p>
        </p:txBody>
      </p:sp>
      <p:pic>
        <p:nvPicPr>
          <p:cNvPr id="5" name="図 4" descr="スクリーンショット 2017-02-19 21.04.5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982324" y="915460"/>
            <a:ext cx="4265773" cy="47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サブタイトル 2"/>
          <p:cNvSpPr txBox="1">
            <a:spLocks/>
          </p:cNvSpPr>
          <p:nvPr/>
        </p:nvSpPr>
        <p:spPr>
          <a:xfrm>
            <a:off x="567431" y="2032001"/>
            <a:ext cx="7810336" cy="1727200"/>
          </a:xfrm>
          <a:prstGeom prst="rect">
            <a:avLst/>
          </a:prstGeom>
          <a:solidFill>
            <a:srgbClr val="FFFF00">
              <a:alpha val="70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charset="2"/>
                <a:cs typeface="Symbol" charset="2"/>
              </a:rPr>
              <a:t> </a:t>
            </a:r>
            <a:r>
              <a:rPr lang="en-US" altLang="ja-JP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What is the origin of the flux-ratio anomalies?</a:t>
            </a:r>
            <a:endParaRPr lang="en-US" altLang="ja-JP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60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4912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Possible origins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787400" y="1467696"/>
            <a:ext cx="7289800" cy="3193204"/>
          </a:xfrm>
          <a:prstGeom prst="rect">
            <a:avLst/>
          </a:prstGeom>
        </p:spPr>
        <p:txBody>
          <a:bodyPr vert="horz" rtlCol="0">
            <a:normAutofit fontScale="925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4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Subhalos</a:t>
            </a:r>
            <a:r>
              <a:rPr lang="en-US" altLang="ja-JP" sz="43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in lens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43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Complex structures in lens 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43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                                </a:t>
            </a: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36728" y="3676015"/>
            <a:ext cx="6740472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ja-JP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ＭＳ Ｐゴシック"/>
              </a:rPr>
              <a:t>Line-of-sight structures</a:t>
            </a:r>
            <a:endParaRPr lang="en-US" altLang="ja-JP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ＭＳ Ｐゴシック"/>
              <a:cs typeface="ＭＳ Ｐゴシック"/>
            </a:endParaRPr>
          </a:p>
          <a:p>
            <a:endParaRPr kumimoji="1" lang="ja-JP" alt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86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4912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Outline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723901" y="1496054"/>
            <a:ext cx="8420099" cy="510667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Missing Satellite Problem</a:t>
            </a:r>
            <a:endParaRPr lang="en-US" altLang="ja-JP" sz="28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Gravitational Lensing 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Substructure vs Line-of-sight Halos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ALMA Observations (SDP.81, MG0414+0534)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Summary and Future Prospects</a:t>
            </a:r>
            <a:endParaRPr lang="en-US" altLang="ja-JP" sz="28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155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0090">
                <a:alpha val="78000"/>
              </a:srgbClr>
            </a:gs>
            <a:gs pos="0">
              <a:srgbClr val="FFFFFF">
                <a:alpha val="7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星 5 5"/>
          <p:cNvSpPr/>
          <p:nvPr/>
        </p:nvSpPr>
        <p:spPr>
          <a:xfrm>
            <a:off x="1070921" y="3209425"/>
            <a:ext cx="648072" cy="57606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srgbClr val="FFFF00"/>
              </a:solidFill>
              <a:latin typeface="Corbel"/>
              <a:ea typeface="HGｺﾞｼｯｸM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502969" y="2417337"/>
            <a:ext cx="3096344" cy="108012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5" idx="1"/>
          </p:cNvCxnSpPr>
          <p:nvPr/>
        </p:nvCxnSpPr>
        <p:spPr>
          <a:xfrm>
            <a:off x="4599313" y="2417337"/>
            <a:ext cx="3612755" cy="1063857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502969" y="3509852"/>
            <a:ext cx="3096344" cy="1139733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4599313" y="3684863"/>
            <a:ext cx="3612755" cy="964722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円/楕円 10"/>
          <p:cNvSpPr/>
          <p:nvPr/>
        </p:nvSpPr>
        <p:spPr>
          <a:xfrm>
            <a:off x="3734309" y="1799972"/>
            <a:ext cx="1728192" cy="3600400"/>
          </a:xfrm>
          <a:prstGeom prst="ellipse">
            <a:avLst/>
          </a:prstGeom>
          <a:solidFill>
            <a:schemeClr val="accent2">
              <a:lumMod val="20000"/>
              <a:lumOff val="80000"/>
              <a:alpha val="2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394957" y="1481233"/>
            <a:ext cx="3203448" cy="936104"/>
          </a:xfrm>
          <a:prstGeom prst="line">
            <a:avLst/>
          </a:prstGeom>
          <a:ln w="222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395865" y="4649585"/>
            <a:ext cx="3203448" cy="864096"/>
          </a:xfrm>
          <a:prstGeom prst="line">
            <a:avLst/>
          </a:prstGeom>
          <a:ln w="222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91798" y="2501539"/>
            <a:ext cx="1608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40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bel"/>
                <a:ea typeface="HGｺﾞｼｯｸM"/>
              </a:rPr>
              <a:t>quasar</a:t>
            </a:r>
            <a:endParaRPr lang="ja-JP" altLang="en-US" sz="40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bel"/>
              <a:ea typeface="HGｺﾞｼｯｸM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79233" y="3137417"/>
            <a:ext cx="1557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40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bel"/>
                <a:ea typeface="HGｺﾞｼｯｸM"/>
              </a:rPr>
              <a:t>galaxy</a:t>
            </a:r>
            <a:endParaRPr lang="ja-JP" altLang="en-US" sz="40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bel"/>
              <a:ea typeface="HGｺﾞｼｯｸM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55297" y="198528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136489" y="313766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511528" y="2597357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879182" y="3080205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455297" y="3805416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511528" y="4196072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647901" y="2711359"/>
            <a:ext cx="33416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3588840" y="2733241"/>
            <a:ext cx="167081" cy="386174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210913" y="1867974"/>
            <a:ext cx="377472" cy="37804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228785" y="4238731"/>
            <a:ext cx="33416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2032905" y="4824831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607425" y="2417337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382246" y="3355180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5848446" y="4541573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039473" y="2561353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463409" y="2993401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124257" y="4253541"/>
            <a:ext cx="334160" cy="343822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33775" y="5312483"/>
            <a:ext cx="1101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HGｺﾞｼｯｸM"/>
              </a:rPr>
              <a:t>halo</a:t>
            </a:r>
            <a:endParaRPr lang="ja-JP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HGｺﾞｼｯｸM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322006" y="5032697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727105" y="3347594"/>
            <a:ext cx="16708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37" name="星 5 36"/>
          <p:cNvSpPr/>
          <p:nvPr/>
        </p:nvSpPr>
        <p:spPr>
          <a:xfrm>
            <a:off x="1070921" y="1049185"/>
            <a:ext cx="720080" cy="720080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srgbClr val="FFFFCC"/>
              </a:solidFill>
              <a:latin typeface="Corbel"/>
              <a:ea typeface="HGｺﾞｼｯｸM"/>
            </a:endParaRPr>
          </a:p>
        </p:txBody>
      </p:sp>
      <p:sp>
        <p:nvSpPr>
          <p:cNvPr id="38" name="星 5 37"/>
          <p:cNvSpPr/>
          <p:nvPr/>
        </p:nvSpPr>
        <p:spPr>
          <a:xfrm>
            <a:off x="1140243" y="5225650"/>
            <a:ext cx="362726" cy="440776"/>
          </a:xfrm>
          <a:prstGeom prst="star5">
            <a:avLst/>
          </a:prstGeom>
          <a:solidFill>
            <a:srgbClr val="FFFFCC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srgbClr val="FFFFCC"/>
              </a:solidFill>
              <a:latin typeface="Corbel"/>
              <a:ea typeface="HGｺﾞｼｯｸM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6083289" y="5369206"/>
            <a:ext cx="1147239" cy="323157"/>
          </a:xfrm>
          <a:prstGeom prst="straightConnector1">
            <a:avLst/>
          </a:prstGeom>
          <a:ln>
            <a:solidFill>
              <a:srgbClr val="FFF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 flipV="1">
            <a:off x="2910004" y="4140374"/>
            <a:ext cx="491887" cy="1525709"/>
          </a:xfrm>
          <a:prstGeom prst="straightConnector1">
            <a:avLst/>
          </a:prstGeom>
          <a:ln>
            <a:solidFill>
              <a:srgbClr val="FFF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円/楕円 40"/>
          <p:cNvSpPr/>
          <p:nvPr/>
        </p:nvSpPr>
        <p:spPr>
          <a:xfrm>
            <a:off x="2295057" y="3334239"/>
            <a:ext cx="334160" cy="28803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103786" y="3415260"/>
            <a:ext cx="251662" cy="480612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265973" y="2885632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500131" y="3587467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2894185" y="1857835"/>
            <a:ext cx="33416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2710904" y="3148209"/>
            <a:ext cx="167080" cy="15140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087145" y="4289545"/>
            <a:ext cx="334160" cy="37804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3827813" y="3805416"/>
            <a:ext cx="245590" cy="334957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2527831" y="2375525"/>
            <a:ext cx="33416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5475998" y="4037517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3464086" y="4649585"/>
            <a:ext cx="334160" cy="36004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3087145" y="2237317"/>
            <a:ext cx="314746" cy="324036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3087145" y="2573598"/>
            <a:ext cx="33416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317619" y="4147362"/>
            <a:ext cx="167080" cy="520225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6543529" y="3880683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5895457" y="3137417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124734" y="3018932"/>
            <a:ext cx="210392" cy="33857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6355448" y="1356589"/>
            <a:ext cx="232377" cy="557123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6543529" y="3188217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984543" y="5436000"/>
            <a:ext cx="1088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HGｺﾞｼｯｸM"/>
              </a:rPr>
              <a:t>void</a:t>
            </a:r>
            <a:endParaRPr lang="ja-JP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ea typeface="HGｺﾞｼｯｸM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545073" y="2321570"/>
            <a:ext cx="334160" cy="25202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5750033" y="5117636"/>
            <a:ext cx="383104" cy="764229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5705313" y="4874338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5522789" y="5186304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3199529" y="1136317"/>
            <a:ext cx="334160" cy="548746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834513" y="1165840"/>
            <a:ext cx="334160" cy="252028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3154926" y="1685063"/>
            <a:ext cx="334160" cy="252028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74" name="円/楕円 73"/>
          <p:cNvSpPr/>
          <p:nvPr/>
        </p:nvSpPr>
        <p:spPr>
          <a:xfrm rot="21091812">
            <a:off x="3822958" y="1440419"/>
            <a:ext cx="334160" cy="377293"/>
          </a:xfrm>
          <a:prstGeom prst="ellipse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3425620" y="3779808"/>
            <a:ext cx="119453" cy="386174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183082" y="593284"/>
            <a:ext cx="1849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ja-JP" sz="4000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rbel"/>
                <a:ea typeface="HGｺﾞｼｯｸM"/>
              </a:rPr>
              <a:t>subhalo</a:t>
            </a:r>
            <a:endParaRPr lang="ja-JP" altLang="en-US" sz="4000" dirty="0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rbel"/>
              <a:ea typeface="HGｺﾞｼｯｸM"/>
            </a:endParaRPr>
          </a:p>
        </p:txBody>
      </p:sp>
      <p:cxnSp>
        <p:nvCxnSpPr>
          <p:cNvPr id="82" name="直線矢印コネクタ 81"/>
          <p:cNvCxnSpPr/>
          <p:nvPr/>
        </p:nvCxnSpPr>
        <p:spPr>
          <a:xfrm flipH="1">
            <a:off x="4632813" y="1353651"/>
            <a:ext cx="327201" cy="636507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円/楕円 85"/>
          <p:cNvSpPr/>
          <p:nvPr/>
        </p:nvSpPr>
        <p:spPr>
          <a:xfrm rot="668264">
            <a:off x="2671694" y="1716525"/>
            <a:ext cx="249212" cy="683176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229617" y="4693973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6600133" y="4950845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601914" y="4140373"/>
            <a:ext cx="232377" cy="445114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6563777" y="4611948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6331400" y="4950845"/>
            <a:ext cx="232377" cy="445114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6336311" y="1937091"/>
            <a:ext cx="334160" cy="415385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2817463" y="5186720"/>
            <a:ext cx="334160" cy="25202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5" name="スマイル 4"/>
          <p:cNvSpPr/>
          <p:nvPr/>
        </p:nvSpPr>
        <p:spPr>
          <a:xfrm>
            <a:off x="8127705" y="3396831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535237" y="3841277"/>
            <a:ext cx="167080" cy="201971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2694911" y="3654014"/>
            <a:ext cx="167080" cy="15140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2742924" y="4509786"/>
            <a:ext cx="119067" cy="35419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98" name="円/楕円 97"/>
          <p:cNvSpPr/>
          <p:nvPr/>
        </p:nvSpPr>
        <p:spPr>
          <a:xfrm rot="668264" flipH="1">
            <a:off x="3072448" y="3353802"/>
            <a:ext cx="207214" cy="458618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3209661" y="3866451"/>
            <a:ext cx="167080" cy="151402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02" name="円/楕円 101"/>
          <p:cNvSpPr/>
          <p:nvPr/>
        </p:nvSpPr>
        <p:spPr>
          <a:xfrm>
            <a:off x="2535237" y="4874339"/>
            <a:ext cx="175667" cy="746406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05" name="円/楕円 104"/>
          <p:cNvSpPr/>
          <p:nvPr/>
        </p:nvSpPr>
        <p:spPr>
          <a:xfrm>
            <a:off x="2823589" y="1322726"/>
            <a:ext cx="210392" cy="338570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6669131" y="902333"/>
            <a:ext cx="165160" cy="703976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ja-JP" altLang="en-US">
              <a:solidFill>
                <a:prstClr val="white"/>
              </a:solidFill>
              <a:latin typeface="Corbel"/>
              <a:ea typeface="HGｺﾞｼｯｸM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flipH="1" flipV="1">
            <a:off x="6716407" y="4105386"/>
            <a:ext cx="717368" cy="1263820"/>
          </a:xfrm>
          <a:prstGeom prst="straightConnector1">
            <a:avLst/>
          </a:prstGeom>
          <a:ln>
            <a:solidFill>
              <a:srgbClr val="FFF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flipH="1" flipV="1">
            <a:off x="3030104" y="2597357"/>
            <a:ext cx="375888" cy="3068726"/>
          </a:xfrm>
          <a:prstGeom prst="straightConnector1">
            <a:avLst/>
          </a:prstGeom>
          <a:ln>
            <a:solidFill>
              <a:srgbClr val="FFF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9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964" y="360446"/>
            <a:ext cx="7737528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Previous studies on LOS</a:t>
            </a:r>
          </a:p>
          <a:p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881193" y="1546320"/>
            <a:ext cx="8262807" cy="4442142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10000"/>
              </a:lnSpc>
              <a:buClr>
                <a:srgbClr val="FF6600"/>
              </a:buClr>
              <a:buSzPct val="100000"/>
              <a:buFont typeface="Wingdings" charset="2"/>
              <a:buChar char="v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LOS halos contribute &lt;10%  (Chen et al. ’03)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100000"/>
              <a:buFont typeface="Wingdings" charset="2"/>
              <a:buChar char="v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LOS halos are “enough” for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     cusp-caustic lenses  (</a:t>
            </a:r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Metcalf ’05, ’07 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 </a:t>
            </a:r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    Miranda &amp; </a:t>
            </a:r>
            <a:r>
              <a:rPr lang="en-US" altLang="ja-JP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Maccio ’07</a:t>
            </a:r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)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100000"/>
              <a:buFont typeface="Wingdings" charset="2"/>
              <a:buChar char="v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LOS halos contribute </a:t>
            </a:r>
            <a:r>
              <a:rPr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10~20% 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(Xu et al. ’12)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685964" y="5082529"/>
            <a:ext cx="7810336" cy="645171"/>
          </a:xfrm>
          <a:prstGeom prst="rect">
            <a:avLst/>
          </a:prstGeom>
          <a:solidFill>
            <a:srgbClr val="FFFF00">
              <a:alpha val="70000"/>
            </a:srgbClr>
          </a:solidFill>
          <a:ln w="53975">
            <a:solidFill>
              <a:schemeClr val="tx2">
                <a:lumMod val="50000"/>
                <a:lumOff val="50000"/>
                <a:alpha val="99000"/>
              </a:scheme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3600" b="1" dirty="0">
                <a:ln w="1143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ews Gothic MT"/>
                <a:cs typeface="News Gothic MT"/>
              </a:rPr>
              <a:t>Fluctuations not considered!</a:t>
            </a:r>
            <a:endParaRPr lang="en-US" altLang="ja-JP" sz="3600" b="1" dirty="0">
              <a:ln w="11430"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531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81193" y="369432"/>
            <a:ext cx="7737528" cy="722768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What is New?</a:t>
            </a:r>
          </a:p>
          <a:p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998516" y="1681320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531916" y="1555306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75934" y="2216490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981415" y="1600984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600988" y="2017822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082249" y="2124729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879983" y="2011318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660232" y="1474970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703713" y="2512039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10863" y="2481904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38423" y="1478904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371072" y="2468518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3354139" y="1970569"/>
            <a:ext cx="219751" cy="2520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図形グループ 36"/>
          <p:cNvGrpSpPr/>
          <p:nvPr/>
        </p:nvGrpSpPr>
        <p:grpSpPr>
          <a:xfrm>
            <a:off x="5444831" y="1405662"/>
            <a:ext cx="1931355" cy="1506457"/>
            <a:chOff x="5444831" y="1279648"/>
            <a:chExt cx="1931355" cy="1506457"/>
          </a:xfrm>
        </p:grpSpPr>
        <p:sp>
          <p:nvSpPr>
            <p:cNvPr id="17" name="円/楕円 16"/>
            <p:cNvSpPr/>
            <p:nvPr/>
          </p:nvSpPr>
          <p:spPr>
            <a:xfrm>
              <a:off x="5664581" y="1679543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180283" y="1681320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5909732" y="2081225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6400034" y="1588980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6088106" y="2003450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494889" y="2342504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5589530" y="1844555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5444831" y="1555306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5505243" y="2408063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6673645" y="2501997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7104489" y="1405662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6791223" y="2216490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046560" y="1739408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156435" y="2017822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5851614" y="2278300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113911" y="2534077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5487355" y="1279648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6604764" y="1681320"/>
              <a:ext cx="219751" cy="25202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117816" y="3157604"/>
            <a:ext cx="1291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kumimoji="1" lang="en-US" altLang="ja-JP" sz="3200" b="1" baseline="-250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cusp</a:t>
            </a:r>
            <a:endParaRPr kumimoji="1" lang="ja-JP" altLang="en-US" sz="320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88106" y="2972938"/>
            <a:ext cx="78739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en-US" altLang="ja-JP" sz="66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charset="2"/>
                <a:cs typeface="Symbol" charset="2"/>
              </a:rPr>
              <a:t>h</a:t>
            </a:r>
            <a:endParaRPr kumimoji="1" lang="ja-JP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ymbol" charset="2"/>
              <a:cs typeface="Symbol" charset="2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461920" y="4624839"/>
            <a:ext cx="28930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Max</a:t>
            </a:r>
            <a:r>
              <a:rPr kumimoji="1" lang="en-US" altLang="ja-JP" sz="6600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kumimoji="1" lang="en-US" altLang="ja-JP" sz="4800" i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kumimoji="1" lang="en-US" altLang="ja-JP" sz="3200" b="1" baseline="-250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subalo</a:t>
            </a:r>
            <a:endParaRPr kumimoji="1" lang="ja-JP" altLang="en-US" sz="320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51501" y="4772720"/>
            <a:ext cx="232627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en-US" altLang="ja-JP" sz="480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Max </a:t>
            </a:r>
            <a:r>
              <a:rPr kumimoji="1" lang="en-US" altLang="ja-JP" sz="5400" b="1" i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charset="2"/>
                <a:cs typeface="Symbol" charset="2"/>
              </a:rPr>
              <a:t>dq</a:t>
            </a:r>
            <a:endParaRPr kumimoji="1" lang="ja-JP" altLang="en-US" sz="24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ymbol" charset="2"/>
              <a:cs typeface="Symbol" charset="2"/>
            </a:endParaRPr>
          </a:p>
        </p:txBody>
      </p:sp>
      <p:sp>
        <p:nvSpPr>
          <p:cNvPr id="41" name="右矢印 40"/>
          <p:cNvSpPr/>
          <p:nvPr/>
        </p:nvSpPr>
        <p:spPr>
          <a:xfrm>
            <a:off x="4377265" y="1905489"/>
            <a:ext cx="457200" cy="447949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4377265" y="3510904"/>
            <a:ext cx="457200" cy="447949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>
            <a:off x="4411132" y="5102637"/>
            <a:ext cx="457200" cy="447949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98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6393" y="240734"/>
            <a:ext cx="7737528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Magnification perturbation </a:t>
            </a:r>
            <a:r>
              <a:rPr lang="en-US" altLang="ja-JP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h</a:t>
            </a:r>
            <a:endParaRPr lang="en-US" altLang="ja-JP" sz="3600" i="1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  <a:p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5" name="Picture 2" descr="C:\Users\井上開~1\AppData\Local\Temp\VMwareDnD\8cb6d216\スクリーンショット（2012-07-15 0.09.09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776" y="2710354"/>
            <a:ext cx="6323810" cy="7111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井上開~1\AppData\Local\Temp\VMwareDnD\c1434fc6\スクリーンショット（2012-07-15 0.09.25）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498" y="3506132"/>
            <a:ext cx="6552381" cy="10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井上開~1\AppData\Local\Temp\VMwareDnD\9e3fe565\スクリーンショット（2012-07-15 0.11.07）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209" y="2013808"/>
            <a:ext cx="252451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236096" y="2013808"/>
            <a:ext cx="3703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:m</a:t>
            </a:r>
            <a:r>
              <a:rPr kumimoji="1" lang="en-US" altLang="ja-JP" sz="2800" dirty="0" smtClean="0"/>
              <a:t>agnification  contrast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5776" y="1295182"/>
            <a:ext cx="303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A,C: (+,+) </a:t>
            </a:r>
            <a:r>
              <a:rPr kumimoji="1" lang="en-US" altLang="ja-JP" sz="2800" dirty="0" err="1" smtClean="0"/>
              <a:t>B</a:t>
            </a:r>
            <a:r>
              <a:rPr lang="en-US" altLang="ja-JP" sz="2800" dirty="0" err="1">
                <a:sym typeface="Wingdings"/>
              </a:rPr>
              <a:t>(</a:t>
            </a:r>
            <a:r>
              <a:rPr lang="en-US" altLang="ja-JP" sz="2800" dirty="0" err="1">
                <a:latin typeface="+mj-ea"/>
                <a:ea typeface="+mj-ea"/>
                <a:sym typeface="Wingdings"/>
              </a:rPr>
              <a:t>+,-</a:t>
            </a:r>
            <a:r>
              <a:rPr lang="en-US" altLang="ja-JP" sz="2800" dirty="0" err="1">
                <a:sym typeface="Wingdings"/>
              </a:rPr>
              <a:t>)</a:t>
            </a:r>
            <a:r>
              <a:rPr kumimoji="1" lang="en-US" altLang="ja-JP" sz="2800" dirty="0" smtClean="0"/>
              <a:t>   </a:t>
            </a:r>
            <a:endParaRPr kumimoji="1" lang="ja-JP" altLang="en-US" dirty="0"/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685964" y="4957044"/>
            <a:ext cx="7810336" cy="975878"/>
          </a:xfrm>
          <a:prstGeom prst="rect">
            <a:avLst/>
          </a:prstGeom>
          <a:solidFill>
            <a:srgbClr val="FFFF00">
              <a:alpha val="70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charset="2"/>
                <a:cs typeface="Symbol" charset="2"/>
              </a:rPr>
              <a:t>h</a:t>
            </a:r>
            <a:r>
              <a:rPr lang="en-US" altLang="ja-JP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charset="2"/>
                <a:cs typeface="Symbol" charset="2"/>
              </a:rPr>
              <a:t>=0.1 </a:t>
            </a:r>
            <a:r>
              <a:rPr lang="en-US" altLang="ja-JP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News Gothic MT"/>
              </a:rPr>
              <a:t> means 10% change</a:t>
            </a:r>
            <a:endParaRPr lang="en-US" altLang="ja-JP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53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81193" y="178932"/>
            <a:ext cx="7737528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Astrometric perturbation</a:t>
            </a:r>
          </a:p>
          <a:p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29" name="コンテンツ プレースホルダ 2"/>
          <p:cNvSpPr txBox="1">
            <a:spLocks/>
          </p:cNvSpPr>
          <p:nvPr/>
        </p:nvSpPr>
        <p:spPr>
          <a:xfrm>
            <a:off x="500034" y="92867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tx1"/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en-US" altLang="ja-JP" dirty="0" smtClean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72000"/>
              <a:buFont typeface="Wingdings" pitchFamily="2" charset="2"/>
              <a:buChar char="Ø"/>
            </a:pPr>
            <a:endParaRPr lang="ja-JP" altLang="en-US" dirty="0"/>
          </a:p>
        </p:txBody>
      </p:sp>
      <p:pic>
        <p:nvPicPr>
          <p:cNvPr id="31" name="Picture 2" descr="C:\Users\井上開~1\AppData\Local\Temp\VMwareDnD\0083070d\スクリーンショット（2012-07-15 21.27.39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99" y="1196753"/>
            <a:ext cx="8312343" cy="503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1835696" y="1484784"/>
            <a:ext cx="2551765" cy="3888432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67744" y="1852695"/>
            <a:ext cx="1018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</a:t>
            </a:r>
            <a:r>
              <a:rPr kumimoji="1" lang="en-US" altLang="ja-JP" sz="2000" dirty="0" smtClean="0"/>
              <a:t>uper</a:t>
            </a:r>
          </a:p>
          <a:p>
            <a:r>
              <a:rPr kumimoji="1" lang="en-US" altLang="ja-JP" sz="2000" dirty="0" smtClean="0"/>
              <a:t>cluster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69235" y="1776495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cluster</a:t>
            </a:r>
            <a:endParaRPr kumimoji="1" lang="ja-JP" altLang="en-US" sz="2000" dirty="0"/>
          </a:p>
        </p:txBody>
      </p:sp>
      <p:sp>
        <p:nvSpPr>
          <p:cNvPr id="37" name="正方形/長方形 36"/>
          <p:cNvSpPr/>
          <p:nvPr/>
        </p:nvSpPr>
        <p:spPr>
          <a:xfrm>
            <a:off x="4387462" y="1484784"/>
            <a:ext cx="2789486" cy="3888432"/>
          </a:xfrm>
          <a:prstGeom prst="rect">
            <a:avLst/>
          </a:prstGeom>
          <a:solidFill>
            <a:schemeClr val="accent5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31349" y="234402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galaxy</a:t>
            </a:r>
            <a:endParaRPr kumimoji="1"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940152" y="2344027"/>
            <a:ext cx="1141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satellite</a:t>
            </a:r>
            <a:endParaRPr kumimoji="1" lang="ja-JP" altLang="en-US" sz="2000" dirty="0"/>
          </a:p>
        </p:txBody>
      </p:sp>
      <p:sp>
        <p:nvSpPr>
          <p:cNvPr id="40" name="正方形/長方形 39"/>
          <p:cNvSpPr/>
          <p:nvPr/>
        </p:nvSpPr>
        <p:spPr>
          <a:xfrm>
            <a:off x="7176948" y="1484784"/>
            <a:ext cx="998032" cy="3888432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79543" y="2548935"/>
            <a:ext cx="1317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m</a:t>
            </a:r>
            <a:r>
              <a:rPr lang="en-US" altLang="ja-JP" sz="2000" dirty="0" smtClean="0"/>
              <a:t>ini-halo</a:t>
            </a:r>
            <a:endParaRPr kumimoji="1" lang="ja-JP" altLang="en-US" sz="2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35696" y="995474"/>
            <a:ext cx="2551766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s</a:t>
            </a:r>
            <a:r>
              <a:rPr kumimoji="1" lang="en-US" altLang="ja-JP" dirty="0" smtClean="0">
                <a:solidFill>
                  <a:srgbClr val="FF0000"/>
                </a:solidFill>
              </a:rPr>
              <a:t>hear,</a:t>
            </a:r>
            <a:r>
              <a:rPr lang="en-US" altLang="ja-JP" dirty="0">
                <a:solidFill>
                  <a:srgbClr val="FF0000"/>
                </a:solidFill>
              </a:rPr>
              <a:t>convergence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87462" y="995474"/>
            <a:ext cx="2789486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 SIS or SIE (+m3,m4)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76949" y="995474"/>
            <a:ext cx="998032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err="1">
                <a:solidFill>
                  <a:srgbClr val="FF0000"/>
                </a:solidFill>
              </a:rPr>
              <a:t>  LOSS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1835696" y="2996952"/>
            <a:ext cx="633670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825727" y="5764579"/>
            <a:ext cx="2471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Times New Roman"/>
                <a:cs typeface="Times New Roman"/>
              </a:rPr>
              <a:t>(z</a:t>
            </a:r>
            <a:r>
              <a:rPr lang="en-US" altLang="ja-JP" sz="2000" baseline="-25000" dirty="0" err="1">
                <a:latin typeface="Times New Roman"/>
                <a:cs typeface="Times New Roman"/>
              </a:rPr>
              <a:t>source</a:t>
            </a:r>
            <a:r>
              <a:rPr kumimoji="1" lang="en-US" altLang="ja-JP" sz="2000" dirty="0" smtClean="0">
                <a:latin typeface="Times New Roman"/>
                <a:cs typeface="Times New Roman"/>
              </a:rPr>
              <a:t>= 3 </a:t>
            </a:r>
            <a:r>
              <a:rPr lang="en-US" altLang="ja-JP" sz="2000" dirty="0" err="1">
                <a:latin typeface="Times New Roman"/>
                <a:cs typeface="Times New Roman"/>
              </a:rPr>
              <a:t>z</a:t>
            </a:r>
            <a:r>
              <a:rPr lang="en-US" altLang="ja-JP" sz="2000" baseline="-25000" dirty="0" err="1">
                <a:latin typeface="Times New Roman"/>
                <a:cs typeface="Times New Roman"/>
              </a:rPr>
              <a:t>lens</a:t>
            </a:r>
            <a:r>
              <a:rPr lang="en-US" altLang="ja-JP" sz="2000" dirty="0" smtClean="0">
                <a:latin typeface="Times New Roman"/>
                <a:cs typeface="Times New Roman"/>
              </a:rPr>
              <a:t>= 0.5)</a:t>
            </a:r>
            <a:endParaRPr kumimoji="1" lang="ja-JP" altLang="en-US" sz="2000" dirty="0">
              <a:latin typeface="Times New Roman"/>
              <a:cs typeface="Times New Roman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H="1" flipV="1">
            <a:off x="7176948" y="1484784"/>
            <a:ext cx="2" cy="388843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/>
        </p:nvSpPr>
        <p:spPr>
          <a:xfrm>
            <a:off x="7176948" y="1852695"/>
            <a:ext cx="998033" cy="1869894"/>
          </a:xfrm>
          <a:prstGeom prst="ellipse">
            <a:avLst/>
          </a:prstGeom>
          <a:solidFill>
            <a:srgbClr val="FF6600">
              <a:alpha val="9000"/>
            </a:srgb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36014" y="5842319"/>
            <a:ext cx="246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KTI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&amp;Takahashi 2012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36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81193" y="369432"/>
            <a:ext cx="7737528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LOS lensing estimate</a:t>
            </a:r>
          </a:p>
          <a:p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881193" y="1285558"/>
            <a:ext cx="8229600" cy="5108924"/>
          </a:xfrm>
          <a:prstGeom prst="rect">
            <a:avLst/>
          </a:prstGeom>
        </p:spPr>
        <p:txBody>
          <a:bodyPr vert="horz" rtlCol="0">
            <a:normAutofit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1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Singular isothermal ellipsoid(SIE)</a:t>
            </a:r>
          </a:p>
          <a:p>
            <a:pPr algn="l">
              <a:lnSpc>
                <a:spcPct val="11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 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+external shear for the primary lens.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Astrometric shifts constraints (&lt;0.003”)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for a half mean separation of images.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Power spectrum from N-body simulation.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 (1024^3 &amp; box size=10 Mpc/h DM only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) 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Secondary lenses (SIS/SIE) 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included in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the background lens model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2865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82793" y="240734"/>
            <a:ext cx="7737528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Magnification perturbation</a:t>
            </a:r>
          </a:p>
          <a:p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18" name="Picture 2" descr="C:\Users\井上開~1\AppData\Local\Temp\VMwareDnD\9e26ed2e\スクリーンショット（2012-07-14 23.05.01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774604" cy="5168254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412776"/>
            <a:ext cx="2520280" cy="1141738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982793" y="1623166"/>
            <a:ext cx="7575147" cy="2955956"/>
          </a:xfrm>
          <a:prstGeom prst="rect">
            <a:avLst/>
          </a:prstGeom>
          <a:solidFill>
            <a:srgbClr val="FFFF00">
              <a:alpha val="93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LOS structures can sufficiently perturb fluxes !</a:t>
            </a:r>
            <a:endParaRPr lang="en-US" altLang="ja-JP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6471" y="5198807"/>
            <a:ext cx="246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KTI</a:t>
            </a:r>
            <a:r>
              <a:rPr lang="en-US" altLang="ja-JP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&amp;Takahashi 2012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617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787400" y="1281429"/>
            <a:ext cx="7699324" cy="356160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Semi-analytic mass function (Han et al. 2015)(z=0)(based on Aquarius&amp;Phoenix)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    projected on a lens plane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Redshift dependency is taken into account using the concentration parameter 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474428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Subhalo lensing estimate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98438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6-03-13 1.2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704849"/>
            <a:ext cx="8788400" cy="5615549"/>
          </a:xfrm>
          <a:prstGeom prst="rect">
            <a:avLst/>
          </a:prstGeom>
        </p:spPr>
      </p:pic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693094" y="111913"/>
            <a:ext cx="7747000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Surface mass density of subhalos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355543" y="6028010"/>
            <a:ext cx="5393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Distance from host halo center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7611514" y="6037165"/>
            <a:ext cx="1079500" cy="127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5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399451" y="1533218"/>
            <a:ext cx="6785984" cy="3079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・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Host halo〜SIS    Σ prop to 1/R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・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Bound fraction prop to R (if subhalo  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   is SIS)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91316" y="4991100"/>
            <a:ext cx="7507594" cy="127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Subhalo SM density prop to 1/R×R=1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(at &lt; Einstein radius of host halo) </a:t>
            </a:r>
          </a:p>
        </p:txBody>
      </p:sp>
      <p:sp>
        <p:nvSpPr>
          <p:cNvPr id="6" name="右矢印 5"/>
          <p:cNvSpPr/>
          <p:nvPr/>
        </p:nvSpPr>
        <p:spPr>
          <a:xfrm>
            <a:off x="1058432" y="5259694"/>
            <a:ext cx="889000" cy="3728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1058432" y="491214"/>
            <a:ext cx="7057972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Cause of constant SM density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355976" y="1772816"/>
            <a:ext cx="303499" cy="37285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0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33149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References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723901" y="1496054"/>
            <a:ext cx="8420099" cy="510667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28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2" name="図 1" descr="スクリーンショット 2017-02-21 18.1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28" y="1187978"/>
            <a:ext cx="5892800" cy="978220"/>
          </a:xfrm>
          <a:prstGeom prst="rect">
            <a:avLst/>
          </a:prstGeom>
        </p:spPr>
      </p:pic>
      <p:pic>
        <p:nvPicPr>
          <p:cNvPr id="4" name="図 3" descr="スクリーンショット 2017-02-21 18.2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28" y="2328857"/>
            <a:ext cx="5892800" cy="1029029"/>
          </a:xfrm>
          <a:prstGeom prst="rect">
            <a:avLst/>
          </a:prstGeom>
        </p:spPr>
      </p:pic>
      <p:pic>
        <p:nvPicPr>
          <p:cNvPr id="7" name="図 6" descr="スクリーンショット 2017-02-21 18.1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28" y="3459486"/>
            <a:ext cx="5769028" cy="1303959"/>
          </a:xfrm>
          <a:prstGeom prst="rect">
            <a:avLst/>
          </a:prstGeom>
        </p:spPr>
      </p:pic>
      <p:pic>
        <p:nvPicPr>
          <p:cNvPr id="8" name="図 7" descr="スクリーンショット 2017-02-21 18.21.4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156" y="4890445"/>
            <a:ext cx="6273800" cy="13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67463"/>
            <a:ext cx="79629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Convergences of 10 lenses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3" name="図 2" descr="スクリーンショット 2016-03-17 9.56.4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9000"/>
            <a:ext cx="9144000" cy="51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559378" y="136025"/>
            <a:ext cx="6584622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Convergence VS source redshift</a:t>
            </a:r>
          </a:p>
        </p:txBody>
      </p:sp>
      <p:pic>
        <p:nvPicPr>
          <p:cNvPr id="4" name="図 3" descr="スクリーンショット 2017-02-20 0.31.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33" y="973828"/>
            <a:ext cx="8609710" cy="54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6-03-13 1.5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2800"/>
            <a:ext cx="9144000" cy="566314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354821" y="184869"/>
            <a:ext cx="5400024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Subhalo lensing contribution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1720" y="1770592"/>
            <a:ext cx="7180468" cy="2649787"/>
          </a:xfrm>
          <a:prstGeom prst="rect">
            <a:avLst/>
          </a:prstGeom>
          <a:solidFill>
            <a:srgbClr val="FFFF00">
              <a:alpha val="87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Subhalos are  subdominant!</a:t>
            </a:r>
            <a:endParaRPr lang="en-US" altLang="ja-JP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8067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ctrTitle"/>
          </p:nvPr>
        </p:nvSpPr>
        <p:spPr>
          <a:xfrm>
            <a:off x="1496603" y="2266118"/>
            <a:ext cx="6286178" cy="1392122"/>
          </a:xfrm>
        </p:spPr>
        <p:txBody>
          <a:bodyPr>
            <a:noAutofit/>
          </a:bodyPr>
          <a:lstStyle/>
          <a:p>
            <a:r>
              <a:rPr lang="en-US" altLang="ja-JP" sz="2800">
                <a:solidFill>
                  <a:schemeClr val="tx1"/>
                </a:solidFill>
                <a:latin typeface="+mn-lt"/>
                <a:cs typeface="ＭＳ Ｐゴシック"/>
              </a:rPr>
              <a:t>Imprint of small-scale structures of dark matter in the lensed submillimeter galaxy SDP.81</a:t>
            </a:r>
            <a:endParaRPr kumimoji="1" lang="ja-JP" altLang="en-US" sz="2800">
              <a:solidFill>
                <a:schemeClr val="tx1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0900" y="4772874"/>
            <a:ext cx="8293100" cy="840526"/>
          </a:xfrm>
        </p:spPr>
        <p:txBody>
          <a:bodyPr>
            <a:normAutofit/>
          </a:bodyPr>
          <a:lstStyle/>
          <a:p>
            <a:pPr algn="l"/>
            <a:r>
              <a:rPr lang="en-US" altLang="ja-JP" sz="2000">
                <a:solidFill>
                  <a:srgbClr val="4C4C4C"/>
                </a:solidFill>
              </a:rPr>
              <a:t>Kaiki Taro Inoue</a:t>
            </a:r>
            <a:r>
              <a:rPr lang="ja-JP" altLang="en-US" sz="2000">
                <a:solidFill>
                  <a:srgbClr val="4C4C4C"/>
                </a:solidFill>
              </a:rPr>
              <a:t>（</a:t>
            </a:r>
            <a:r>
              <a:rPr lang="en-US" altLang="ja-JP" sz="2000">
                <a:solidFill>
                  <a:srgbClr val="4C4C4C"/>
                </a:solidFill>
              </a:rPr>
              <a:t>KINDAI</a:t>
            </a:r>
            <a:r>
              <a:rPr lang="ja-JP" altLang="en-US" sz="2000">
                <a:solidFill>
                  <a:srgbClr val="4C4C4C"/>
                </a:solidFill>
              </a:rPr>
              <a:t>），</a:t>
            </a:r>
            <a:r>
              <a:rPr lang="en-US" altLang="ja-JP" sz="2000">
                <a:solidFill>
                  <a:srgbClr val="4C4C4C"/>
                </a:solidFill>
              </a:rPr>
              <a:t>Takeo Minezaki </a:t>
            </a:r>
            <a:r>
              <a:rPr lang="ja-JP" altLang="en-US" sz="2000">
                <a:solidFill>
                  <a:srgbClr val="4C4C4C"/>
                </a:solidFill>
              </a:rPr>
              <a:t>（</a:t>
            </a:r>
            <a:r>
              <a:rPr lang="en-US" altLang="ja-JP" sz="2000">
                <a:solidFill>
                  <a:srgbClr val="4C4C4C"/>
                </a:solidFill>
              </a:rPr>
              <a:t>Tokyo U.</a:t>
            </a:r>
            <a:r>
              <a:rPr lang="ja-JP" altLang="en-US" sz="2000">
                <a:solidFill>
                  <a:srgbClr val="4C4C4C"/>
                </a:solidFill>
              </a:rPr>
              <a:t>），</a:t>
            </a:r>
            <a:r>
              <a:rPr lang="en-US" altLang="ja-JP" sz="2000">
                <a:solidFill>
                  <a:srgbClr val="4C4C4C"/>
                </a:solidFill>
              </a:rPr>
              <a:t> </a:t>
            </a:r>
          </a:p>
          <a:p>
            <a:pPr algn="l"/>
            <a:r>
              <a:rPr lang="en-US" altLang="ja-JP" sz="2000">
                <a:solidFill>
                  <a:srgbClr val="4C4C4C"/>
                </a:solidFill>
              </a:rPr>
              <a:t>Satoki Matsushita</a:t>
            </a:r>
            <a:r>
              <a:rPr lang="ja-JP" altLang="en-US" sz="2000">
                <a:solidFill>
                  <a:srgbClr val="4C4C4C"/>
                </a:solidFill>
              </a:rPr>
              <a:t>（</a:t>
            </a:r>
            <a:r>
              <a:rPr lang="en-US" altLang="ja-JP" sz="2000">
                <a:solidFill>
                  <a:srgbClr val="4C4C4C"/>
                </a:solidFill>
              </a:rPr>
              <a:t>Academic Sinica</a:t>
            </a:r>
            <a:r>
              <a:rPr lang="ja-JP" altLang="en-US" sz="2000">
                <a:solidFill>
                  <a:srgbClr val="4C4C4C"/>
                </a:solidFill>
              </a:rPr>
              <a:t>），</a:t>
            </a:r>
            <a:r>
              <a:rPr lang="en-US" altLang="ja-JP" sz="2000">
                <a:solidFill>
                  <a:srgbClr val="4C4C4C"/>
                </a:solidFill>
              </a:rPr>
              <a:t>Masashi Chiba</a:t>
            </a:r>
            <a:r>
              <a:rPr lang="ja-JP" altLang="en-US" sz="2000">
                <a:solidFill>
                  <a:srgbClr val="4C4C4C"/>
                </a:solidFill>
              </a:rPr>
              <a:t>（</a:t>
            </a:r>
            <a:r>
              <a:rPr lang="en-US" altLang="ja-JP" sz="2000">
                <a:solidFill>
                  <a:srgbClr val="4C4C4C"/>
                </a:solidFill>
              </a:rPr>
              <a:t>Tohoku U.</a:t>
            </a:r>
            <a:r>
              <a:rPr lang="ja-JP" altLang="en-US" sz="2000">
                <a:solidFill>
                  <a:srgbClr val="4C4C4C"/>
                </a:solidFill>
              </a:rPr>
              <a:t>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42308" y="6139128"/>
            <a:ext cx="32862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/>
              <a:t>Japan Astronomical Society</a:t>
            </a:r>
          </a:p>
          <a:p>
            <a:r>
              <a:rPr kumimoji="1" lang="en-US" altLang="ja-JP" sz="1600"/>
              <a:t>Meeting@Konan U. 9 Sep. 2015</a:t>
            </a:r>
            <a:endParaRPr kumimoji="1" lang="ja-JP" altLang="en-US" sz="16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282" y="6139128"/>
            <a:ext cx="44254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/>
              <a:t>KAKENHI:JSPS Grant-in-Aid for Scientic Re-</a:t>
            </a:r>
          </a:p>
          <a:p>
            <a:r>
              <a:rPr lang="en-US" altLang="ja-JP" sz="1600"/>
              <a:t>search (B) (No. 25287062)</a:t>
            </a:r>
            <a:endParaRPr kumimoji="1" lang="ja-JP" altLang="en-US" sz="1600"/>
          </a:p>
        </p:txBody>
      </p:sp>
      <p:pic>
        <p:nvPicPr>
          <p:cNvPr id="2" name="図 1" descr="og-img-defaul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9" y="1412777"/>
            <a:ext cx="704552" cy="704552"/>
          </a:xfrm>
          <a:prstGeom prst="rect">
            <a:avLst/>
          </a:prstGeom>
        </p:spPr>
      </p:pic>
      <p:pic>
        <p:nvPicPr>
          <p:cNvPr id="7" name="図 6" descr="toda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154" y="1412776"/>
            <a:ext cx="726735" cy="726735"/>
          </a:xfrm>
          <a:prstGeom prst="rect">
            <a:avLst/>
          </a:prstGeom>
        </p:spPr>
      </p:pic>
      <p:pic>
        <p:nvPicPr>
          <p:cNvPr id="8" name="図 7" descr="tohokuda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573016"/>
            <a:ext cx="860366" cy="860366"/>
          </a:xfrm>
          <a:prstGeom prst="rect">
            <a:avLst/>
          </a:prstGeom>
        </p:spPr>
      </p:pic>
      <p:pic>
        <p:nvPicPr>
          <p:cNvPr id="9" name="図 8" descr="ASIAA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657568"/>
            <a:ext cx="704552" cy="7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324028" y="356042"/>
            <a:ext cx="6232472" cy="626386"/>
          </a:xfrm>
        </p:spPr>
        <p:txBody>
          <a:bodyPr>
            <a:normAutofit lnSpcReduction="10000"/>
          </a:bodyPr>
          <a:lstStyle/>
          <a:p>
            <a:r>
              <a:rPr lang="ja-JP" altLang="en-US" sz="3600">
                <a:solidFill>
                  <a:srgbClr val="4C4C4C"/>
                </a:solidFill>
                <a:latin typeface="+mj-ea"/>
                <a:ea typeface="+mj-ea"/>
                <a:cs typeface="ＭＳ ゴシック"/>
              </a:rPr>
              <a:t>Ｗｈａｔ</a:t>
            </a:r>
            <a:r>
              <a:rPr lang="en-US" altLang="ja-JP" sz="3600">
                <a:solidFill>
                  <a:srgbClr val="4C4C4C"/>
                </a:solidFill>
                <a:latin typeface="+mj-ea"/>
                <a:ea typeface="+mj-ea"/>
                <a:cs typeface="ＭＳ ゴシック"/>
              </a:rPr>
              <a:t>’</a:t>
            </a:r>
            <a:r>
              <a:rPr lang="ja-JP" altLang="en-US" sz="3600">
                <a:solidFill>
                  <a:srgbClr val="4C4C4C"/>
                </a:solidFill>
                <a:latin typeface="+mj-ea"/>
                <a:ea typeface="+mj-ea"/>
                <a:cs typeface="ＭＳ ゴシック"/>
              </a:rPr>
              <a:t>ｓ　</a:t>
            </a:r>
            <a:r>
              <a:rPr lang="en-US" altLang="ja-JP" sz="3600">
                <a:solidFill>
                  <a:srgbClr val="4C4C4C"/>
                </a:solidFill>
                <a:latin typeface="+mj-ea"/>
                <a:ea typeface="+mj-ea"/>
                <a:cs typeface="ＭＳ ゴシック"/>
              </a:rPr>
              <a:t>New</a:t>
            </a:r>
            <a:endParaRPr kumimoji="1" lang="ja-JP" altLang="en-US" sz="3600">
              <a:solidFill>
                <a:srgbClr val="4C4C4C"/>
              </a:solidFill>
              <a:latin typeface="+mj-ea"/>
              <a:ea typeface="+mj-ea"/>
              <a:cs typeface="ＭＳ ゴシック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827584" y="1196752"/>
            <a:ext cx="7046416" cy="3073400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rgbClr val="000000"/>
                </a:solidFill>
                <a:cs typeface="ＭＳ Ｐゴシック"/>
              </a:rPr>
              <a:t>First detection of </a:t>
            </a:r>
            <a:r>
              <a:rPr lang="en-US" altLang="ja-JP" sz="11200" b="1" dirty="0">
                <a:solidFill>
                  <a:srgbClr val="FF0000"/>
                </a:solidFill>
                <a:cs typeface="ＭＳ Ｐゴシック"/>
              </a:rPr>
              <a:t>flux ratio anomaly </a:t>
            </a:r>
            <a:r>
              <a:rPr lang="en-US" altLang="ja-JP" sz="1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ＭＳ Ｐゴシック"/>
              </a:rPr>
              <a:t>and astrometric anomaly</a:t>
            </a:r>
            <a:r>
              <a:rPr lang="en-US" altLang="ja-JP" sz="112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ＭＳ Ｐゴシック"/>
              </a:rPr>
              <a:t> in lensed </a:t>
            </a:r>
            <a:r>
              <a:rPr lang="en-US" altLang="ja-JP" sz="1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ＭＳ Ｐゴシック"/>
              </a:rPr>
              <a:t>SMG</a:t>
            </a:r>
            <a:r>
              <a:rPr lang="en-US" altLang="ja-JP" sz="11200" dirty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ＭＳ Ｐゴシック"/>
              </a:rPr>
              <a:t>.</a:t>
            </a:r>
            <a:endParaRPr lang="en-US" altLang="ja-JP" sz="1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chemeClr val="tx1"/>
                </a:solidFill>
                <a:ea typeface="ＭＳ Ｐゴシック"/>
                <a:cs typeface="ＭＳ Ｐゴシック"/>
              </a:rPr>
              <a:t>Developed </a:t>
            </a:r>
            <a:r>
              <a:rPr lang="en-US" altLang="ja-JP" sz="11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a new analysis method </a:t>
            </a:r>
            <a:r>
              <a:rPr lang="en-US" altLang="ja-JP" sz="1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for estimating lens perturbation in </a:t>
            </a:r>
            <a:r>
              <a:rPr lang="en-US" altLang="ja-JP" sz="11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source plane</a:t>
            </a:r>
            <a:r>
              <a:rPr lang="en-US" altLang="ja-JP" sz="1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.</a:t>
            </a: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en-US" altLang="ja-JP" sz="11200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Negative </a:t>
            </a:r>
            <a:r>
              <a:rPr lang="en-US" altLang="ja-JP" sz="1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density perturbation.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</a:p>
          <a:p>
            <a:pPr lvl="1"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108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en-US" altLang="ja-JP" sz="11200" dirty="0">
              <a:solidFill>
                <a:schemeClr val="tx1"/>
              </a:solidFill>
              <a:latin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70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  </a:t>
            </a: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1324028" y="5523563"/>
            <a:ext cx="774700" cy="32567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5100" y="546174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>
                <a:solidFill>
                  <a:srgbClr val="FF0000"/>
                </a:solidFill>
              </a:rPr>
              <a:t>Line-of-sight structures?</a:t>
            </a:r>
            <a:endParaRPr kumimoji="1" lang="ja-JP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band7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01" y="757418"/>
            <a:ext cx="6938165" cy="575440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316566" y="-202796"/>
            <a:ext cx="695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SDP.81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(continuum〜1mm)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003301" y="6050155"/>
            <a:ext cx="461229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(ALMA band 7 science verification data )</a:t>
            </a:r>
          </a:p>
        </p:txBody>
      </p:sp>
    </p:spTree>
    <p:extLst>
      <p:ext uri="{BB962C8B-B14F-4D97-AF65-F5344CB8AC3E}">
        <p14:creationId xmlns:p14="http://schemas.microsoft.com/office/powerpoint/2010/main" val="56198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64952" y="-145853"/>
            <a:ext cx="695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Modeled image 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</p:txBody>
      </p:sp>
      <p:pic>
        <p:nvPicPr>
          <p:cNvPr id="2" name="図 1" descr="スクリーンショット 2017-02-20 17.37.1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952" y="628201"/>
            <a:ext cx="7211215" cy="57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6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76866" y="-41427"/>
            <a:ext cx="695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Four lensed image regions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</p:txBody>
      </p:sp>
      <p:pic>
        <p:nvPicPr>
          <p:cNvPr id="3" name="図 2" descr="スクリーンショット 2017-02-20 17.45.3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693" y="789570"/>
            <a:ext cx="6254006" cy="57516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26404" y="3592188"/>
            <a:ext cx="40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>
                <a:solidFill>
                  <a:schemeClr val="bg1"/>
                </a:solidFill>
              </a:rPr>
              <a:t>B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1937" y="1610988"/>
            <a:ext cx="392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>
                <a:solidFill>
                  <a:schemeClr val="bg1"/>
                </a:solidFill>
              </a:rPr>
              <a:t>A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6271" y="5039988"/>
            <a:ext cx="392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4137" y="2789455"/>
            <a:ext cx="409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22632" y="1646376"/>
            <a:ext cx="6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rgbClr val="FFFFFF"/>
                </a:solidFill>
                <a:latin typeface="+mj-ea"/>
                <a:ea typeface="+mj-ea"/>
              </a:rPr>
              <a:t>(</a:t>
            </a:r>
            <a:r>
              <a:rPr kumimoji="1" lang="en-US" altLang="ja-JP">
                <a:solidFill>
                  <a:srgbClr val="FFFFFF"/>
                </a:solidFill>
                <a:latin typeface="+mj-ea"/>
                <a:ea typeface="+mj-ea"/>
              </a:rPr>
              <a:t>-,+</a:t>
            </a:r>
            <a:r>
              <a:rPr kumimoji="1" lang="en-US" altLang="ja-JP">
                <a:solidFill>
                  <a:srgbClr val="FFFFFF"/>
                </a:solidFill>
              </a:rPr>
              <a:t>)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06034" y="5039988"/>
            <a:ext cx="63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solidFill>
                  <a:srgbClr val="FFFFFF"/>
                </a:solidFill>
              </a:rPr>
              <a:t>(</a:t>
            </a:r>
            <a:r>
              <a:rPr kumimoji="1" lang="en-US" altLang="ja-JP">
                <a:solidFill>
                  <a:srgbClr val="FFFFFF"/>
                </a:solidFill>
                <a:latin typeface="+mj-ea"/>
                <a:ea typeface="+mj-ea"/>
              </a:rPr>
              <a:t>-,+</a:t>
            </a:r>
            <a:r>
              <a:rPr kumimoji="1" lang="en-US" altLang="ja-JP">
                <a:solidFill>
                  <a:srgbClr val="FFFFFF"/>
                </a:solidFill>
              </a:rPr>
              <a:t>)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26404" y="3939321"/>
            <a:ext cx="63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FFFF"/>
                </a:solidFill>
              </a:rPr>
              <a:t>(</a:t>
            </a:r>
            <a:r>
              <a:rPr kumimoji="1" lang="en-US" altLang="ja-JP">
                <a:solidFill>
                  <a:srgbClr val="FFFFFF"/>
                </a:solidFill>
                <a:latin typeface="+mj-ea"/>
                <a:ea typeface="+mj-ea"/>
              </a:rPr>
              <a:t>+,+</a:t>
            </a:r>
            <a:r>
              <a:rPr kumimoji="1" lang="en-US" altLang="ja-JP">
                <a:solidFill>
                  <a:srgbClr val="FFFFFF"/>
                </a:solidFill>
              </a:rPr>
              <a:t>)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49717" y="3149520"/>
            <a:ext cx="63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FFFF"/>
                </a:solidFill>
              </a:rPr>
              <a:t>(</a:t>
            </a:r>
            <a:r>
              <a:rPr kumimoji="1" lang="en-US" altLang="ja-JP">
                <a:solidFill>
                  <a:srgbClr val="FFFFFF"/>
                </a:solidFill>
                <a:latin typeface="+mj-ea"/>
                <a:ea typeface="+mj-ea"/>
              </a:rPr>
              <a:t>+,+</a:t>
            </a:r>
            <a:r>
              <a:rPr kumimoji="1" lang="en-US" altLang="ja-JP">
                <a:solidFill>
                  <a:srgbClr val="FFFFFF"/>
                </a:solidFill>
              </a:rPr>
              <a:t>)</a:t>
            </a:r>
            <a:endParaRPr kumimoji="1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7-02-20 17.58.5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93" y="808372"/>
            <a:ext cx="7630307" cy="593283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82799" y="-41427"/>
            <a:ext cx="5016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Inverted images 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692620" y="1473148"/>
            <a:ext cx="7816380" cy="4185708"/>
          </a:xfrm>
          <a:prstGeom prst="rect">
            <a:avLst/>
          </a:prstGeom>
          <a:solidFill>
            <a:srgbClr val="FFFF00">
              <a:alpha val="87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~ 3 σ anomaly</a:t>
            </a:r>
          </a:p>
          <a:p>
            <a:pPr algn="l"/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 in  aperture </a:t>
            </a:r>
          </a:p>
          <a:p>
            <a:pPr algn="l"/>
            <a:r>
              <a:rPr lang="en-US" altLang="ja-JP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</a:t>
            </a:r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fluxes (B &amp; C)</a:t>
            </a:r>
            <a:endParaRPr lang="en-US" altLang="ja-JP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05500" y="2325132"/>
            <a:ext cx="181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FFFF"/>
                </a:solidFill>
              </a:rPr>
              <a:t>20 % decrease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22500" y="5284232"/>
            <a:ext cx="181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FFFF"/>
                </a:solidFill>
              </a:rPr>
              <a:t>20 % decrease</a:t>
            </a:r>
            <a:endParaRPr kumimoji="1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477059" y="1657309"/>
            <a:ext cx="2468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/>
              <a:t>(+ +) parity </a:t>
            </a:r>
            <a:endParaRPr kumimoji="1" lang="ja-JP" altLang="en-US" sz="3200"/>
          </a:p>
        </p:txBody>
      </p:sp>
      <p:sp>
        <p:nvSpPr>
          <p:cNvPr id="8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308182"/>
            <a:ext cx="7138125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Parity &amp; magnification change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7059" y="3590237"/>
            <a:ext cx="24683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/>
              <a:t>(+ −) parity </a:t>
            </a:r>
            <a:endParaRPr kumimoji="1" lang="ja-JP" altLang="en-US" sz="3200"/>
          </a:p>
        </p:txBody>
      </p:sp>
      <p:sp>
        <p:nvSpPr>
          <p:cNvPr id="2" name="円/楕円 1"/>
          <p:cNvSpPr/>
          <p:nvPr/>
        </p:nvSpPr>
        <p:spPr>
          <a:xfrm>
            <a:off x="4759686" y="1768658"/>
            <a:ext cx="486652" cy="5935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668778" y="1270109"/>
            <a:ext cx="856513" cy="14837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759686" y="3590237"/>
            <a:ext cx="486652" cy="5935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50081" y="3861104"/>
            <a:ext cx="1176992" cy="916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左矢印 2"/>
          <p:cNvSpPr/>
          <p:nvPr/>
        </p:nvSpPr>
        <p:spPr>
          <a:xfrm>
            <a:off x="6473884" y="1804268"/>
            <a:ext cx="389788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左矢印 14"/>
          <p:cNvSpPr/>
          <p:nvPr/>
        </p:nvSpPr>
        <p:spPr>
          <a:xfrm flipH="1">
            <a:off x="7334903" y="1804268"/>
            <a:ext cx="38077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矢印 15"/>
          <p:cNvSpPr/>
          <p:nvPr/>
        </p:nvSpPr>
        <p:spPr>
          <a:xfrm rot="16200000" flipH="1">
            <a:off x="6858253" y="1214603"/>
            <a:ext cx="48182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矢印 16"/>
          <p:cNvSpPr/>
          <p:nvPr/>
        </p:nvSpPr>
        <p:spPr>
          <a:xfrm rot="16200000">
            <a:off x="6852098" y="2407439"/>
            <a:ext cx="494132" cy="4035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矢印 17"/>
          <p:cNvSpPr/>
          <p:nvPr/>
        </p:nvSpPr>
        <p:spPr>
          <a:xfrm>
            <a:off x="6177145" y="3731263"/>
            <a:ext cx="389788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矢印 18"/>
          <p:cNvSpPr/>
          <p:nvPr/>
        </p:nvSpPr>
        <p:spPr>
          <a:xfrm flipH="1">
            <a:off x="7715678" y="3750979"/>
            <a:ext cx="38077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左矢印 19"/>
          <p:cNvSpPr/>
          <p:nvPr/>
        </p:nvSpPr>
        <p:spPr>
          <a:xfrm rot="16200000" flipH="1">
            <a:off x="6909145" y="3972176"/>
            <a:ext cx="481825" cy="40358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左矢印 20"/>
          <p:cNvSpPr/>
          <p:nvPr/>
        </p:nvSpPr>
        <p:spPr>
          <a:xfrm rot="16200000">
            <a:off x="6902993" y="3402263"/>
            <a:ext cx="494132" cy="4035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5902591" y="1494056"/>
            <a:ext cx="2399954" cy="1114906"/>
          </a:xfrm>
          <a:prstGeom prst="rect">
            <a:avLst/>
          </a:prstGeom>
          <a:solidFill>
            <a:srgbClr val="FFFF00"/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always magnified</a:t>
            </a:r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  <p:sp>
        <p:nvSpPr>
          <p:cNvPr id="23" name="サブタイトル 2"/>
          <p:cNvSpPr txBox="1">
            <a:spLocks/>
          </p:cNvSpPr>
          <p:nvPr/>
        </p:nvSpPr>
        <p:spPr>
          <a:xfrm>
            <a:off x="5712678" y="3273752"/>
            <a:ext cx="2975828" cy="1174703"/>
          </a:xfrm>
          <a:prstGeom prst="rect">
            <a:avLst/>
          </a:prstGeom>
          <a:solidFill>
            <a:srgbClr val="FFFF00"/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 demagnified or magnified</a:t>
            </a:r>
          </a:p>
          <a:p>
            <a:endParaRPr lang="en-US" altLang="ja-JP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8801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4150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Missing Satellite Problem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4005064"/>
            <a:ext cx="311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Milky Way</a:t>
            </a:r>
            <a:r>
              <a:rPr lang="ja-JP" altLang="en-US"/>
              <a:t>　（</a:t>
            </a:r>
            <a:r>
              <a:rPr lang="en-US" altLang="ja-JP"/>
              <a:t>Homma et al.)</a:t>
            </a:r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8488" y="4005064"/>
            <a:ext cx="290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Simulation (Moore et al.) </a:t>
            </a:r>
            <a:r>
              <a:rPr kumimoji="1" lang="en-US" altLang="ja-JP"/>
              <a:t>  </a:t>
            </a:r>
            <a:endParaRPr kumimoji="1" lang="ja-JP" altLang="en-US"/>
          </a:p>
        </p:txBody>
      </p:sp>
      <p:pic>
        <p:nvPicPr>
          <p:cNvPr id="2" name="図 1" descr="スクリーンショット 2017-02-18 14.55.2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193" y="1515532"/>
            <a:ext cx="2986530" cy="24722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96193" y="4922719"/>
            <a:ext cx="3365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Observation:N~40 </a:t>
            </a:r>
            <a:endParaRPr kumimoji="1" lang="ja-JP" altLang="en-US" sz="28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37388" y="4925657"/>
            <a:ext cx="2702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Theory</a:t>
            </a:r>
            <a:r>
              <a:rPr kumimoji="1" lang="en-US" altLang="ja-JP" sz="28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:N&gt;500 </a:t>
            </a:r>
            <a:endParaRPr kumimoji="1" lang="ja-JP" altLang="en-US" sz="28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図 9" descr="スクリーンショット 2017-02-18 16.24.2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636" y="1333500"/>
            <a:ext cx="3257485" cy="2726373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5058792" y="2446864"/>
            <a:ext cx="144016" cy="127000"/>
          </a:xfrm>
          <a:prstGeom prst="ellipse">
            <a:avLst/>
          </a:prstGeom>
          <a:solidFill>
            <a:srgbClr val="FF0000">
              <a:alpha val="7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下矢印 14"/>
          <p:cNvSpPr/>
          <p:nvPr/>
        </p:nvSpPr>
        <p:spPr>
          <a:xfrm>
            <a:off x="4942321" y="1702966"/>
            <a:ext cx="267469" cy="694264"/>
          </a:xfrm>
          <a:prstGeom prst="upDownArrow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75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76866" y="-41427"/>
            <a:ext cx="695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SDP.81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(CO(8-7) )</a:t>
            </a:r>
          </a:p>
        </p:txBody>
      </p:sp>
      <p:pic>
        <p:nvPicPr>
          <p:cNvPr id="5" name="図 4" descr="スクリーンショット 2015-07-27 15.3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56" y="789570"/>
            <a:ext cx="7355151" cy="575088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44656" y="6021939"/>
            <a:ext cx="4540163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(ALMA band 6 science verification data)</a:t>
            </a:r>
          </a:p>
        </p:txBody>
      </p:sp>
    </p:spTree>
    <p:extLst>
      <p:ext uri="{BB962C8B-B14F-4D97-AF65-F5344CB8AC3E}">
        <p14:creationId xmlns:p14="http://schemas.microsoft.com/office/powerpoint/2010/main" val="78762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176866" y="-41427"/>
            <a:ext cx="695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Modeled image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</p:txBody>
      </p:sp>
      <p:pic>
        <p:nvPicPr>
          <p:cNvPr id="2" name="図 1" descr="スクリーンショット 2017-02-20 17.42.4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785" y="789570"/>
            <a:ext cx="6890682" cy="55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0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7-02-20 18.09.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01" y="789056"/>
            <a:ext cx="7264400" cy="5764143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4000500" y="2133600"/>
            <a:ext cx="1816100" cy="1536700"/>
          </a:xfrm>
          <a:prstGeom prst="ellipse">
            <a:avLst/>
          </a:prstGeom>
          <a:noFill/>
          <a:ln w="539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342900" y="1986492"/>
            <a:ext cx="8953500" cy="4160308"/>
          </a:xfrm>
          <a:prstGeom prst="rect">
            <a:avLst/>
          </a:prstGeom>
          <a:solidFill>
            <a:srgbClr val="FFFF00">
              <a:alpha val="87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~ 3 σ anomaly</a:t>
            </a:r>
          </a:p>
          <a:p>
            <a:pPr algn="l"/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 in astrometric </a:t>
            </a:r>
          </a:p>
          <a:p>
            <a:pPr algn="l"/>
            <a:r>
              <a:rPr lang="en-US" altLang="ja-JP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</a:t>
            </a:r>
            <a:r>
              <a:rPr lang="en-US" altLang="ja-JP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shifts</a:t>
            </a:r>
            <a:endParaRPr lang="en-US" altLang="ja-JP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156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 2015-07-27 15.3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56" y="622300"/>
            <a:ext cx="7569083" cy="5918156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244601" y="825500"/>
            <a:ext cx="6794499" cy="5435556"/>
          </a:xfrm>
          <a:prstGeom prst="rect">
            <a:avLst/>
          </a:prstGeom>
          <a:blipFill rotWithShape="1">
            <a:blip r:embed="rId3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42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7-02-20 19.09.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520700"/>
            <a:ext cx="6963117" cy="595629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231900" y="889043"/>
            <a:ext cx="6794499" cy="5587955"/>
          </a:xfrm>
          <a:prstGeom prst="rect">
            <a:avLst/>
          </a:prstGeom>
          <a:blipFill rotWithShape="1">
            <a:blip r:embed="rId3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622300" y="1694392"/>
            <a:ext cx="7902917" cy="3563408"/>
          </a:xfrm>
          <a:prstGeom prst="rect">
            <a:avLst/>
          </a:prstGeom>
          <a:solidFill>
            <a:srgbClr val="FFFF00">
              <a:alpha val="87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</a:t>
            </a:r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F</a:t>
            </a:r>
            <a:r>
              <a:rPr lang="en-US" altLang="ja-JP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rom B to C</a:t>
            </a:r>
          </a:p>
          <a:p>
            <a:pPr algn="l"/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a dwarf-sized</a:t>
            </a:r>
          </a:p>
          <a:p>
            <a:pPr algn="l"/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halo may reside!</a:t>
            </a:r>
            <a:endParaRPr lang="en-US" altLang="ja-JP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577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603720" y="1008592"/>
            <a:ext cx="7816380" cy="4236508"/>
          </a:xfrm>
          <a:prstGeom prst="rect">
            <a:avLst/>
          </a:prstGeom>
          <a:noFill/>
          <a:ln w="53975">
            <a:noFill/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</a:t>
            </a:r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3 months after </a:t>
            </a:r>
          </a:p>
          <a:p>
            <a:pPr algn="l"/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 s</a:t>
            </a:r>
            <a:r>
              <a:rPr lang="en-US" altLang="ja-JP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ubmission to</a:t>
            </a:r>
          </a:p>
          <a:p>
            <a:pPr algn="l"/>
            <a:r>
              <a:rPr lang="en-US" altLang="ja-JP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 arXiv Oct. </a:t>
            </a:r>
          </a:p>
          <a:p>
            <a:pPr algn="l"/>
            <a:r>
              <a:rPr lang="en-US" altLang="ja-JP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</a:t>
            </a:r>
            <a:r>
              <a:rPr lang="en-US" altLang="ja-JP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Symbol" charset="2"/>
              </a:rPr>
              <a:t>  2015… </a:t>
            </a:r>
          </a:p>
        </p:txBody>
      </p:sp>
    </p:spTree>
    <p:extLst>
      <p:ext uri="{BB962C8B-B14F-4D97-AF65-F5344CB8AC3E}">
        <p14:creationId xmlns:p14="http://schemas.microsoft.com/office/powerpoint/2010/main" val="424791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7-02-20 19.33.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1047737"/>
            <a:ext cx="7264400" cy="404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8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7-02-20 19.35.0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894" y="613338"/>
            <a:ext cx="5977406" cy="553346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270500" y="6343134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  <a:cs typeface="Times"/>
              </a:rPr>
              <a:t>Hezaveh </a:t>
            </a:r>
            <a:r>
              <a:rPr lang="en-US" altLang="ja-JP">
                <a:solidFill>
                  <a:schemeClr val="bg1"/>
                </a:solidFill>
                <a:cs typeface="Times"/>
              </a:rPr>
              <a:t> et al. 2015</a:t>
            </a:r>
            <a:endParaRPr kumimoji="1" lang="ja-JP" altLang="en-US">
              <a:solidFill>
                <a:schemeClr val="bg1"/>
              </a:solidFill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2356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7-02-20 19.09.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520700"/>
            <a:ext cx="6963117" cy="595629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231900" y="889043"/>
            <a:ext cx="6794499" cy="5587955"/>
          </a:xfrm>
          <a:prstGeom prst="rect">
            <a:avLst/>
          </a:prstGeom>
          <a:blipFill rotWithShape="1">
            <a:blip r:embed="rId3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09750" y="787400"/>
            <a:ext cx="5410200" cy="5038161"/>
          </a:xfrm>
          <a:prstGeom prst="rect">
            <a:avLst/>
          </a:prstGeom>
          <a:blipFill rotWithShape="1">
            <a:blip r:embed="rId4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20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7-02-20 19.09.4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0" y="520700"/>
            <a:ext cx="6963117" cy="595629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231900" y="889043"/>
            <a:ext cx="6794499" cy="5587955"/>
          </a:xfrm>
          <a:prstGeom prst="rect">
            <a:avLst/>
          </a:prstGeom>
          <a:blipFill rotWithShape="1">
            <a:blip r:embed="rId3" cstate="screen">
              <a:alphaModFix amt="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00416" y="-165100"/>
            <a:ext cx="7768884" cy="7518398"/>
          </a:xfrm>
          <a:prstGeom prst="rect">
            <a:avLst/>
          </a:prstGeom>
          <a:blipFill rotWithShape="1">
            <a:blip r:embed="rId4">
              <a:alphaModFix amt="4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590800" y="3733800"/>
            <a:ext cx="571500" cy="5715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06800" y="4775200"/>
            <a:ext cx="571500" cy="571500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38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4150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Possible Solutions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787400" y="1315296"/>
            <a:ext cx="7289800" cy="362500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Large scatter</a:t>
            </a:r>
            <a:endParaRPr lang="en-US" altLang="ja-JP" sz="3600" dirty="0" smtClean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Baryon physics </a:t>
            </a:r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</a:t>
            </a:r>
            <a:endParaRPr lang="en-US" altLang="ja-JP" sz="36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Dark matter physics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567431" y="4610101"/>
            <a:ext cx="7810336" cy="1727200"/>
          </a:xfrm>
          <a:prstGeom prst="rect">
            <a:avLst/>
          </a:prstGeom>
          <a:solidFill>
            <a:srgbClr val="FFFF00">
              <a:alpha val="70000"/>
            </a:srgbClr>
          </a:solidFill>
          <a:ln w="53975">
            <a:solidFill>
              <a:srgbClr val="FF6600">
                <a:alpha val="99000"/>
              </a:srgbClr>
            </a:solidFill>
          </a:ln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kumimoji="1"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8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ymbol" charset="2"/>
                <a:cs typeface="Symbol" charset="2"/>
              </a:rPr>
              <a:t> </a:t>
            </a:r>
            <a:r>
              <a:rPr lang="en-US" altLang="ja-JP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Symbol" charset="2"/>
              </a:rPr>
              <a:t>How many dark subhalos in a MW-sized galaxy?</a:t>
            </a:r>
            <a:endParaRPr lang="en-US" altLang="ja-JP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733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05366" y="212702"/>
            <a:ext cx="7827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Dark Dwarf Galaxy Spotted</a:t>
            </a: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cs typeface="ＭＳ Ｐゴシック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64915" y="6050155"/>
            <a:ext cx="466936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(ALMA band 7 dust continuum image )</a:t>
            </a:r>
          </a:p>
        </p:txBody>
      </p:sp>
      <p:pic>
        <p:nvPicPr>
          <p:cNvPr id="2" name="図 1" descr="スクリーンショット 2017-02-20 20.56.0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956" y="1216254"/>
            <a:ext cx="4719320" cy="483390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7023177" y="4100727"/>
            <a:ext cx="1955724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June 13 &amp;  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August 14 ’15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~340 GHz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Integration time: 157 min. 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PI: KTI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4100727"/>
            <a:ext cx="2162859" cy="240065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Released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to press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(from KINDAI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&amp; U-Tokyo, Feb. 9)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Asashi(Feb.10)</a:t>
            </a:r>
          </a:p>
          <a:p>
            <a:pPr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Yomiuri (Feb.19)</a:t>
            </a:r>
          </a:p>
        </p:txBody>
      </p:sp>
    </p:spTree>
    <p:extLst>
      <p:ext uri="{BB962C8B-B14F-4D97-AF65-F5344CB8AC3E}">
        <p14:creationId xmlns:p14="http://schemas.microsoft.com/office/powerpoint/2010/main" val="3064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8" y="155786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MG0414+0534 (NIR)</a:t>
            </a:r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pic>
        <p:nvPicPr>
          <p:cNvPr id="4" name="Picture 3" descr="C:\Users\井上開~1\AppData\Local\Temp\VMwareDnD\00890fb2\スクリーンショット（2012-07-15 21.14.56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287" y="862957"/>
            <a:ext cx="5575941" cy="56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>
            <a:spLocks noChangeAspect="1"/>
          </p:cNvSpPr>
          <p:nvPr/>
        </p:nvSpPr>
        <p:spPr>
          <a:xfrm>
            <a:off x="2451109" y="1651001"/>
            <a:ext cx="4140191" cy="4003012"/>
          </a:xfrm>
          <a:prstGeom prst="rect">
            <a:avLst/>
          </a:prstGeom>
          <a:blipFill rotWithShape="1">
            <a:blip r:embed="rId3" cstate="screen">
              <a:alphaModFix am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310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スクリーンショット 2017-02-20 23.28.3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1919"/>
            <a:ext cx="9144000" cy="62460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537200" y="1084590"/>
            <a:ext cx="111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rgbClr val="FF0000"/>
                </a:solidFill>
              </a:rPr>
              <a:t>A1/B</a:t>
            </a:r>
            <a:endParaRPr kumimoji="1" lang="ja-JP" altLang="en-US" sz="2800" b="1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37200" y="2821084"/>
            <a:ext cx="1119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rgbClr val="008000"/>
                </a:solidFill>
              </a:rPr>
              <a:t>A2/B</a:t>
            </a:r>
            <a:endParaRPr kumimoji="1" lang="ja-JP" altLang="en-US" sz="2800" b="1">
              <a:solidFill>
                <a:srgbClr val="0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67200" y="4484784"/>
            <a:ext cx="89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>
                <a:solidFill>
                  <a:srgbClr val="3366FF"/>
                </a:solidFill>
              </a:rPr>
              <a:t>C</a:t>
            </a:r>
            <a:r>
              <a:rPr kumimoji="1" lang="en-US" altLang="ja-JP" sz="2800" b="1">
                <a:solidFill>
                  <a:srgbClr val="3366FF"/>
                </a:solidFill>
              </a:rPr>
              <a:t>/B</a:t>
            </a:r>
            <a:endParaRPr kumimoji="1" lang="ja-JP" altLang="en-US" sz="2800" b="1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9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4493" y="305932"/>
            <a:ext cx="7737528" cy="890820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Dusty dark dwarf galaxy?</a:t>
            </a:r>
          </a:p>
          <a:p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827584" y="1124744"/>
            <a:ext cx="7046416" cy="3603848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rgbClr val="000000"/>
                </a:solidFill>
                <a:cs typeface="ＭＳ Ｐゴシック"/>
              </a:rPr>
              <a:t>Faint object ‘Y’ detected (~0.3 mJy,  at &gt;4σ)</a:t>
            </a:r>
            <a:endParaRPr lang="en-US" altLang="ja-JP" sz="11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chemeClr val="tx1"/>
                </a:solidFill>
                <a:ea typeface="ＭＳ Ｐゴシック"/>
                <a:cs typeface="ＭＳ Ｐゴシック"/>
              </a:rPr>
              <a:t>Dust mass is 10^6~10^7 Ms</a:t>
            </a:r>
            <a:endParaRPr lang="en-US" altLang="ja-JP" sz="11200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Explain 10% decrease in A1 if Y has a mass of 10^9 Ms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Explain dust extinction in opt/NIR fluxes </a:t>
            </a:r>
            <a:r>
              <a:rPr lang="en-US" altLang="ja-JP" sz="112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if dust traces DM (SMC DE curve) −</a:t>
            </a:r>
            <a:r>
              <a:rPr lang="ja-JP" altLang="en-US" sz="112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＞</a:t>
            </a:r>
            <a:r>
              <a:rPr lang="en-US" altLang="ja-JP" sz="112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 dust mass 10^7 Ms</a:t>
            </a:r>
            <a:endParaRPr lang="en-US" altLang="ja-JP" sz="11200" b="1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112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b="1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</a:p>
          <a:p>
            <a:pPr lvl="1"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108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en-US" altLang="ja-JP" sz="11200" dirty="0">
              <a:solidFill>
                <a:schemeClr val="tx1"/>
              </a:solidFill>
              <a:latin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70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  </a:t>
            </a: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9483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209728" y="356042"/>
            <a:ext cx="6232472" cy="626386"/>
          </a:xfrm>
        </p:spPr>
        <p:txBody>
          <a:bodyPr>
            <a:normAutofit lnSpcReduction="10000"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+mj-lt"/>
                <a:ea typeface="+mj-ea"/>
                <a:cs typeface="ＭＳ ゴシック"/>
              </a:rPr>
              <a:t>What’s New</a:t>
            </a:r>
            <a:endParaRPr kumimoji="1" lang="ja-JP" altLang="en-US" sz="3600">
              <a:solidFill>
                <a:srgbClr val="4C4C4C"/>
              </a:solidFill>
              <a:latin typeface="+mj-lt"/>
              <a:ea typeface="+mj-ea"/>
              <a:cs typeface="ＭＳ ゴシック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827584" y="1196752"/>
            <a:ext cx="7046416" cy="3073400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b="1" dirty="0">
                <a:solidFill>
                  <a:schemeClr val="tx1"/>
                </a:solidFill>
                <a:cs typeface="ＭＳ Ｐゴシック"/>
              </a:rPr>
              <a:t>The detected submm flux is most probably coming from</a:t>
            </a:r>
            <a:r>
              <a:rPr lang="en-US" altLang="ja-JP" sz="1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ＭＳ Ｐゴシック"/>
              </a:rPr>
              <a:t> </a:t>
            </a:r>
            <a:r>
              <a:rPr lang="en-US" altLang="ja-JP" sz="11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ＭＳ Ｐゴシック"/>
              </a:rPr>
              <a:t>a dark dwarf galaxy at a cosmological distance.</a:t>
            </a:r>
            <a:endParaRPr lang="en-US" altLang="ja-JP" sz="112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11200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b="1" dirty="0">
                <a:solidFill>
                  <a:srgbClr val="FF0000"/>
                </a:solidFill>
                <a:ea typeface="ＭＳ Ｐゴシック"/>
                <a:cs typeface="ＭＳ Ｐゴシック"/>
              </a:rPr>
              <a:t>Explain anomalous flux ratios &amp; dust extinction </a:t>
            </a:r>
            <a:r>
              <a:rPr lang="en-US" altLang="ja-JP" sz="11200" b="1" dirty="0">
                <a:solidFill>
                  <a:schemeClr val="tx1"/>
                </a:solidFill>
                <a:ea typeface="ＭＳ Ｐゴシック"/>
                <a:cs typeface="ＭＳ Ｐゴシック"/>
              </a:rPr>
              <a:t>if Y is a dusty dark dwarf.</a:t>
            </a:r>
            <a:endParaRPr lang="en-US" altLang="ja-JP" sz="112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</a:p>
          <a:p>
            <a:pPr lvl="1"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108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en-US" altLang="ja-JP" sz="11200" dirty="0">
              <a:solidFill>
                <a:schemeClr val="tx1"/>
              </a:solidFill>
              <a:latin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70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  </a:t>
            </a: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730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>
          <a:xfrm>
            <a:off x="1209728" y="356042"/>
            <a:ext cx="6232472" cy="626386"/>
          </a:xfrm>
        </p:spPr>
        <p:txBody>
          <a:bodyPr>
            <a:normAutofit lnSpcReduction="10000"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+mj-lt"/>
                <a:ea typeface="+mj-ea"/>
                <a:cs typeface="ＭＳ ゴシック"/>
              </a:rPr>
              <a:t>Possible origin</a:t>
            </a:r>
            <a:endParaRPr kumimoji="1" lang="ja-JP" altLang="en-US" sz="3600">
              <a:solidFill>
                <a:srgbClr val="4C4C4C"/>
              </a:solidFill>
              <a:latin typeface="+mj-lt"/>
              <a:ea typeface="+mj-ea"/>
              <a:cs typeface="ＭＳ ゴシック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827584" y="1196752"/>
            <a:ext cx="7046416" cy="4581748"/>
          </a:xfrm>
          <a:prstGeom prst="rect">
            <a:avLst/>
          </a:prstGeom>
        </p:spPr>
        <p:txBody>
          <a:bodyPr vert="horz" rtlCol="0">
            <a:normAutofit fontScale="25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rgbClr val="000000"/>
                </a:solidFill>
                <a:cs typeface="ＭＳ Ｐゴシック"/>
              </a:rPr>
              <a:t>Ultra diffuse galaxy (UDG) or its progenitor at cosmological distance ?</a:t>
            </a:r>
            <a:endParaRPr lang="en-US" altLang="ja-JP" sz="11200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11200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Either associated with an LOS halo at 0.5&lt;z&lt;1 or a subhalo at z=0.958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11200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11200" dirty="0">
                <a:solidFill>
                  <a:srgbClr val="000000"/>
                </a:solidFill>
                <a:ea typeface="ＭＳ Ｐゴシック"/>
                <a:cs typeface="ＭＳ Ｐゴシック"/>
              </a:rPr>
              <a:t>HI absorption at z_lens=0.958 prefers the subhalo scenario.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r>
              <a:rPr lang="ja-JP" altLang="en-US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　　　</a:t>
            </a:r>
            <a:r>
              <a:rPr lang="en-US" altLang="ja-JP" sz="112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</a:p>
          <a:p>
            <a:pPr lvl="1" algn="l">
              <a:lnSpc>
                <a:spcPct val="140000"/>
              </a:lnSpc>
              <a:buClr>
                <a:srgbClr val="FF6600"/>
              </a:buClr>
              <a:buSzPct val="83000"/>
            </a:pPr>
            <a:r>
              <a:rPr lang="en-US" altLang="ja-JP" sz="10800" dirty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en-US" altLang="ja-JP" sz="11200" dirty="0">
              <a:solidFill>
                <a:schemeClr val="tx1"/>
              </a:solidFill>
              <a:latin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11200" dirty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70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 smtClean="0">
              <a:solidFill>
                <a:schemeClr val="tx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r>
              <a:rPr lang="en-US" altLang="ja-JP" dirty="0" smtClean="0">
                <a:latin typeface="ＭＳ Ｐゴシック"/>
                <a:ea typeface="ＭＳ Ｐゴシック"/>
                <a:cs typeface="ＭＳ Ｐゴシック"/>
              </a:rPr>
              <a:t>  </a:t>
            </a: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6676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66893" y="305932"/>
            <a:ext cx="7737528" cy="1185874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cs typeface="ＭＳ Ｐゴシック"/>
              </a:rPr>
              <a:t>Summary</a:t>
            </a:r>
          </a:p>
          <a:p>
            <a:endParaRPr kumimoji="1" lang="ja-JP" altLang="en-US" sz="3600" dirty="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881192" y="1196658"/>
            <a:ext cx="7805607" cy="4683442"/>
          </a:xfrm>
          <a:prstGeom prst="rect">
            <a:avLst/>
          </a:prstGeom>
        </p:spPr>
        <p:txBody>
          <a:bodyPr vert="horz" rtlCol="0">
            <a:normAutofit fontScale="85000" lnSpcReduction="1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rgbClr val="FF6600"/>
                </a:solidFill>
                <a:ea typeface="ＭＳ Ｐゴシック"/>
                <a:cs typeface="ＭＳ Ｐゴシック"/>
              </a:rPr>
              <a:t>Graviational lensing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can be used for detecting </a:t>
            </a:r>
            <a:r>
              <a:rPr lang="en-US" altLang="ja-JP" sz="2800" dirty="0">
                <a:solidFill>
                  <a:srgbClr val="FF0000"/>
                </a:solidFill>
                <a:ea typeface="ＭＳ Ｐゴシック"/>
                <a:cs typeface="ＭＳ Ｐゴシック"/>
              </a:rPr>
              <a:t>dark dwarf galaxies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 at cosmological distances.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rgbClr val="FF0000"/>
                </a:solidFill>
                <a:ea typeface="ＭＳ Ｐゴシック"/>
                <a:cs typeface="ＭＳ Ｐゴシック"/>
              </a:rPr>
              <a:t>LOS halos (voids) dominate over subhalos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in ‘substructure lensing’.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The detected </a:t>
            </a:r>
            <a:r>
              <a:rPr lang="en-US" altLang="ja-JP" sz="2800" dirty="0">
                <a:solidFill>
                  <a:srgbClr val="FF0000"/>
                </a:solidFill>
                <a:ea typeface="ＭＳ Ｐゴシック"/>
                <a:cs typeface="ＭＳ Ｐゴシック"/>
              </a:rPr>
              <a:t>dusty dark dwarf galaxy may be common </a:t>
            </a:r>
            <a:r>
              <a:rPr lang="en-US" altLang="ja-JP" sz="2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in the universe. 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433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4150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Detection Methods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787400" y="1315296"/>
            <a:ext cx="7289800" cy="362500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1" sz="3200" baseline="0">
                <a:solidFill>
                  <a:schemeClr val="tx2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>
                  <a:tint val="75000"/>
                </a:schemeClr>
              </a:buClr>
              <a:buSzPct val="55000"/>
              <a:buFont typeface="Wingdings"/>
              <a:buNone/>
              <a:defRPr kumimoji="1" sz="28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SzPct val="55000"/>
              <a:buFont typeface="Wingdings"/>
              <a:buNone/>
              <a:defRPr kumimoji="1" sz="24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50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>
                  <a:shade val="75000"/>
                </a:schemeClr>
              </a:buClr>
              <a:buSzPct val="45000"/>
              <a:buFont typeface="Wingdings"/>
              <a:buNone/>
              <a:defRPr kumimoji="1" sz="2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>
                  <a:shade val="75000"/>
                </a:schemeClr>
              </a:buClr>
              <a:buSzPct val="6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>
                  <a:tint val="50000"/>
                </a:schemeClr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50000"/>
              <a:buFont typeface="Wingdings"/>
              <a:buNone/>
              <a:defRPr kumimoji="1"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 err="1" smtClean="0">
                <a:solidFill>
                  <a:schemeClr val="tx1"/>
                </a:solidFill>
                <a:ea typeface="ＭＳ Ｐゴシック"/>
                <a:cs typeface="ＭＳ Ｐゴシック"/>
              </a:rPr>
              <a:t>Faint signals</a:t>
            </a:r>
            <a:endParaRPr lang="en-US" altLang="ja-JP" sz="3600" dirty="0" smtClean="0">
              <a:solidFill>
                <a:schemeClr val="tx1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>
                <a:solidFill>
                  <a:srgbClr val="FF0000"/>
                </a:solidFill>
                <a:ea typeface="ＭＳ Ｐゴシック"/>
                <a:cs typeface="ＭＳ Ｐゴシック"/>
              </a:rPr>
              <a:t>Gravitational lens </a:t>
            </a:r>
            <a:r>
              <a:rPr lang="en-US" altLang="ja-JP" sz="3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</a:t>
            </a:r>
            <a:endParaRPr lang="en-US" altLang="ja-JP" sz="3600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DM self-annihilation</a:t>
            </a:r>
          </a:p>
          <a:p>
            <a:pPr marL="514350" indent="-514350" algn="l">
              <a:lnSpc>
                <a:spcPct val="140000"/>
              </a:lnSpc>
              <a:buClr>
                <a:srgbClr val="FF6600"/>
              </a:buClr>
              <a:buSzPct val="83000"/>
              <a:buFont typeface="Wingdings" charset="2"/>
              <a:buChar char="Ø"/>
            </a:pPr>
            <a:r>
              <a:rPr lang="en-US" altLang="ja-JP" sz="36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  <a:cs typeface="ＭＳ Ｐゴシック"/>
              </a:rPr>
              <a:t>Gravitational wave</a:t>
            </a: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>
              <a:solidFill>
                <a:schemeClr val="tx1">
                  <a:lumMod val="65000"/>
                  <a:lumOff val="35000"/>
                </a:schemeClr>
              </a:solidFill>
              <a:ea typeface="ＭＳ Ｐゴシック"/>
              <a:cs typeface="ＭＳ Ｐゴシック"/>
            </a:endParaRPr>
          </a:p>
          <a:p>
            <a:pPr algn="l">
              <a:lnSpc>
                <a:spcPct val="140000"/>
              </a:lnSpc>
              <a:buClr>
                <a:srgbClr val="FF6600"/>
              </a:buClr>
              <a:buSzPct val="83000"/>
            </a:pPr>
            <a:endParaRPr lang="en-US" altLang="ja-JP" sz="4300" dirty="0" smtClean="0">
              <a:latin typeface="ＭＳ Ｐゴシック"/>
              <a:ea typeface="ＭＳ Ｐゴシック"/>
              <a:cs typeface="ＭＳ Ｐゴシック"/>
            </a:endParaRPr>
          </a:p>
          <a:p>
            <a:pPr algn="l">
              <a:buClr>
                <a:schemeClr val="accent2">
                  <a:lumMod val="20000"/>
                  <a:lumOff val="80000"/>
                </a:schemeClr>
              </a:buClr>
            </a:pPr>
            <a:endParaRPr lang="en-US" altLang="ja-JP" dirty="0" smtClean="0">
              <a:latin typeface="ＭＳ Ｐゴシック"/>
              <a:ea typeface="ＭＳ Ｐゴシック"/>
              <a:cs typeface="ＭＳ Ｐゴシック"/>
            </a:endParaRPr>
          </a:p>
          <a:p>
            <a:pPr marL="514350" indent="-514350" algn="l">
              <a:buClr>
                <a:schemeClr val="accent2">
                  <a:lumMod val="20000"/>
                  <a:lumOff val="80000"/>
                </a:schemeClr>
              </a:buClr>
              <a:buFont typeface="Wingdings" pitchFamily="2" charset="2"/>
              <a:buChar char="Ø"/>
            </a:pPr>
            <a:endParaRPr lang="en-US" altLang="ja-JP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52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 flipV="1">
            <a:off x="1600200" y="2895600"/>
            <a:ext cx="2755776" cy="36195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355976" y="1844824"/>
            <a:ext cx="0" cy="306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600200" y="1828800"/>
            <a:ext cx="0" cy="306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4150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Gravitational lens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600200" y="3746500"/>
            <a:ext cx="5880100" cy="254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4051300" y="3473450"/>
            <a:ext cx="622300" cy="59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1409700" y="3003550"/>
            <a:ext cx="381000" cy="469900"/>
          </a:xfrm>
          <a:prstGeom prst="star5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4355976" y="2895600"/>
            <a:ext cx="3010024" cy="850900"/>
          </a:xfrm>
          <a:prstGeom prst="line">
            <a:avLst/>
          </a:prstGeom>
          <a:ln w="28575" cmpd="sng"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619672" y="2132856"/>
            <a:ext cx="2736304" cy="762744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スマイル 25"/>
          <p:cNvSpPr/>
          <p:nvPr/>
        </p:nvSpPr>
        <p:spPr>
          <a:xfrm>
            <a:off x="7226300" y="3473450"/>
            <a:ext cx="393700" cy="50165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星 5 26"/>
          <p:cNvSpPr/>
          <p:nvPr/>
        </p:nvSpPr>
        <p:spPr>
          <a:xfrm>
            <a:off x="1403648" y="1916832"/>
            <a:ext cx="381000" cy="4699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4355976" y="2492896"/>
            <a:ext cx="3024336" cy="402704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295900" y="27294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α</a:t>
            </a:r>
            <a:endParaRPr kumimoji="1" lang="ja-JP" altLang="en-US" sz="2400"/>
          </a:p>
        </p:txBody>
      </p:sp>
      <p:sp>
        <p:nvSpPr>
          <p:cNvPr id="33" name="フリーフォーム 32"/>
          <p:cNvSpPr/>
          <p:nvPr/>
        </p:nvSpPr>
        <p:spPr>
          <a:xfrm>
            <a:off x="5257800" y="2794000"/>
            <a:ext cx="38100" cy="330200"/>
          </a:xfrm>
          <a:custGeom>
            <a:avLst/>
            <a:gdLst>
              <a:gd name="connsiteX0" fmla="*/ 0 w 38100"/>
              <a:gd name="connsiteY0" fmla="*/ 0 h 330200"/>
              <a:gd name="connsiteX1" fmla="*/ 38100 w 38100"/>
              <a:gd name="connsiteY1" fmla="*/ 139700 h 330200"/>
              <a:gd name="connsiteX2" fmla="*/ 38100 w 38100"/>
              <a:gd name="connsiteY2" fmla="*/ 241300 h 330200"/>
              <a:gd name="connsiteX3" fmla="*/ 0 w 38100"/>
              <a:gd name="connsiteY3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330200">
                <a:moveTo>
                  <a:pt x="0" y="0"/>
                </a:moveTo>
                <a:cubicBezTo>
                  <a:pt x="15875" y="49741"/>
                  <a:pt x="31750" y="99483"/>
                  <a:pt x="38100" y="139700"/>
                </a:cubicBezTo>
                <a:cubicBezTo>
                  <a:pt x="44450" y="179917"/>
                  <a:pt x="44450" y="209550"/>
                  <a:pt x="38100" y="241300"/>
                </a:cubicBezTo>
                <a:cubicBezTo>
                  <a:pt x="31750" y="273050"/>
                  <a:pt x="15875" y="301625"/>
                  <a:pt x="0" y="330200"/>
                </a:cubicBezTo>
              </a:path>
            </a:pathLst>
          </a:cu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5521697" y="2818532"/>
            <a:ext cx="75828" cy="39824"/>
            <a:chOff x="5220072" y="1916832"/>
            <a:chExt cx="75828" cy="39824"/>
          </a:xfrm>
        </p:grpSpPr>
        <p:cxnSp>
          <p:nvCxnSpPr>
            <p:cNvPr id="36" name="直線コネクタ 35"/>
            <p:cNvCxnSpPr/>
            <p:nvPr/>
          </p:nvCxnSpPr>
          <p:spPr>
            <a:xfrm flipV="1">
              <a:off x="5220072" y="1916832"/>
              <a:ext cx="37728" cy="3982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256076" y="1916832"/>
              <a:ext cx="39824" cy="3982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3889667" y="5776667"/>
            <a:ext cx="400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: </a:t>
            </a:r>
            <a:r>
              <a:rPr lang="en-US" altLang="ja-JP" sz="2400"/>
              <a:t>g</a:t>
            </a:r>
            <a:r>
              <a:rPr kumimoji="1" lang="en-US" altLang="ja-JP" sz="2400"/>
              <a:t>ravitational acceleration</a:t>
            </a:r>
            <a:endParaRPr kumimoji="1" lang="ja-JP" altLang="en-US" sz="2400"/>
          </a:p>
        </p:txBody>
      </p:sp>
      <p:sp>
        <p:nvSpPr>
          <p:cNvPr id="52" name="下矢印 51"/>
          <p:cNvSpPr/>
          <p:nvPr/>
        </p:nvSpPr>
        <p:spPr>
          <a:xfrm>
            <a:off x="4211960" y="2924944"/>
            <a:ext cx="292100" cy="548506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89667" y="5060434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lens plane</a:t>
            </a:r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00854" y="5060434"/>
            <a:ext cx="15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source plane</a:t>
            </a:r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1551"/>
              </p:ext>
            </p:extLst>
          </p:nvPr>
        </p:nvGraphicFramePr>
        <p:xfrm>
          <a:off x="1950099" y="5658136"/>
          <a:ext cx="1939568" cy="70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数式" r:id="rId3" imgW="520700" imgH="190500" progId="Equation.3">
                  <p:embed/>
                </p:oleObj>
              </mc:Choice>
              <mc:Fallback>
                <p:oleObj name="数式" r:id="rId3" imgW="520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0099" y="5658136"/>
                        <a:ext cx="1939568" cy="709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93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 flipV="1">
            <a:off x="1600200" y="2895600"/>
            <a:ext cx="2755776" cy="36195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355976" y="1844824"/>
            <a:ext cx="0" cy="306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600200" y="1828800"/>
            <a:ext cx="0" cy="3060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415014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Gravitational lens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600200" y="3746500"/>
            <a:ext cx="5880100" cy="2540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4051300" y="3473450"/>
            <a:ext cx="622300" cy="59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 5 5"/>
          <p:cNvSpPr/>
          <p:nvPr/>
        </p:nvSpPr>
        <p:spPr>
          <a:xfrm>
            <a:off x="1409700" y="3003550"/>
            <a:ext cx="381000" cy="469900"/>
          </a:xfrm>
          <a:prstGeom prst="star5">
            <a:avLst/>
          </a:prstGeom>
          <a:solidFill>
            <a:srgbClr val="FF0000">
              <a:alpha val="46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4355976" y="2895600"/>
            <a:ext cx="3010024" cy="850900"/>
          </a:xfrm>
          <a:prstGeom prst="line">
            <a:avLst/>
          </a:prstGeom>
          <a:ln w="28575" cmpd="sng"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619672" y="2132856"/>
            <a:ext cx="2736304" cy="762744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スマイル 25"/>
          <p:cNvSpPr/>
          <p:nvPr/>
        </p:nvSpPr>
        <p:spPr>
          <a:xfrm>
            <a:off x="7226300" y="3473450"/>
            <a:ext cx="393700" cy="501650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星 5 26"/>
          <p:cNvSpPr/>
          <p:nvPr/>
        </p:nvSpPr>
        <p:spPr>
          <a:xfrm>
            <a:off x="1403648" y="1916832"/>
            <a:ext cx="381000" cy="4699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4355976" y="2492896"/>
            <a:ext cx="3024336" cy="402704"/>
          </a:xfrm>
          <a:prstGeom prst="line">
            <a:avLst/>
          </a:prstGeom>
          <a:ln w="1905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5295900" y="272946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/>
              <a:t>α</a:t>
            </a:r>
            <a:endParaRPr kumimoji="1" lang="ja-JP" altLang="en-US" sz="2400"/>
          </a:p>
        </p:txBody>
      </p:sp>
      <p:sp>
        <p:nvSpPr>
          <p:cNvPr id="33" name="フリーフォーム 32"/>
          <p:cNvSpPr/>
          <p:nvPr/>
        </p:nvSpPr>
        <p:spPr>
          <a:xfrm>
            <a:off x="5257800" y="2794000"/>
            <a:ext cx="38100" cy="330200"/>
          </a:xfrm>
          <a:custGeom>
            <a:avLst/>
            <a:gdLst>
              <a:gd name="connsiteX0" fmla="*/ 0 w 38100"/>
              <a:gd name="connsiteY0" fmla="*/ 0 h 330200"/>
              <a:gd name="connsiteX1" fmla="*/ 38100 w 38100"/>
              <a:gd name="connsiteY1" fmla="*/ 139700 h 330200"/>
              <a:gd name="connsiteX2" fmla="*/ 38100 w 38100"/>
              <a:gd name="connsiteY2" fmla="*/ 241300 h 330200"/>
              <a:gd name="connsiteX3" fmla="*/ 0 w 38100"/>
              <a:gd name="connsiteY3" fmla="*/ 3302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" h="330200">
                <a:moveTo>
                  <a:pt x="0" y="0"/>
                </a:moveTo>
                <a:cubicBezTo>
                  <a:pt x="15875" y="49741"/>
                  <a:pt x="31750" y="99483"/>
                  <a:pt x="38100" y="139700"/>
                </a:cubicBezTo>
                <a:cubicBezTo>
                  <a:pt x="44450" y="179917"/>
                  <a:pt x="44450" y="209550"/>
                  <a:pt x="38100" y="241300"/>
                </a:cubicBezTo>
                <a:cubicBezTo>
                  <a:pt x="31750" y="273050"/>
                  <a:pt x="15875" y="301625"/>
                  <a:pt x="0" y="330200"/>
                </a:cubicBezTo>
              </a:path>
            </a:pathLst>
          </a:custGeom>
          <a:ln w="28575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図形グループ 44"/>
          <p:cNvGrpSpPr/>
          <p:nvPr/>
        </p:nvGrpSpPr>
        <p:grpSpPr>
          <a:xfrm>
            <a:off x="5521697" y="2818532"/>
            <a:ext cx="75828" cy="39824"/>
            <a:chOff x="5220072" y="1916832"/>
            <a:chExt cx="75828" cy="39824"/>
          </a:xfrm>
        </p:grpSpPr>
        <p:cxnSp>
          <p:nvCxnSpPr>
            <p:cNvPr id="36" name="直線コネクタ 35"/>
            <p:cNvCxnSpPr/>
            <p:nvPr/>
          </p:nvCxnSpPr>
          <p:spPr>
            <a:xfrm flipV="1">
              <a:off x="5220072" y="1916832"/>
              <a:ext cx="37728" cy="3982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5256076" y="1916832"/>
              <a:ext cx="39824" cy="3982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5362901" y="5772553"/>
            <a:ext cx="2117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: </a:t>
            </a:r>
            <a:r>
              <a:rPr lang="en-US" altLang="ja-JP" sz="2400"/>
              <a:t>convergence</a:t>
            </a:r>
            <a:endParaRPr kumimoji="1" lang="ja-JP" altLang="en-US" sz="2400"/>
          </a:p>
        </p:txBody>
      </p:sp>
      <p:sp>
        <p:nvSpPr>
          <p:cNvPr id="52" name="下矢印 51"/>
          <p:cNvSpPr/>
          <p:nvPr/>
        </p:nvSpPr>
        <p:spPr>
          <a:xfrm>
            <a:off x="4211960" y="2924944"/>
            <a:ext cx="292100" cy="548506"/>
          </a:xfrm>
          <a:prstGeom prst="down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89667" y="5060434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lens plane</a:t>
            </a:r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00854" y="5060434"/>
            <a:ext cx="15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source plane</a:t>
            </a:r>
            <a:endParaRPr kumimoji="1" lang="ja-JP" altLang="en-US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56274"/>
              </p:ext>
            </p:extLst>
          </p:nvPr>
        </p:nvGraphicFramePr>
        <p:xfrm>
          <a:off x="1358740" y="5709653"/>
          <a:ext cx="3765563" cy="66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数式" r:id="rId3" imgW="1155700" imgH="203200" progId="Equation.3">
                  <p:embed/>
                </p:oleObj>
              </mc:Choice>
              <mc:Fallback>
                <p:oleObj name="数式" r:id="rId3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8740" y="5709653"/>
                        <a:ext cx="3765563" cy="663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3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27305"/>
            <a:ext cx="35988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27305"/>
            <a:ext cx="359568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80132" y="5043488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lens plane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3147" y="5043488"/>
            <a:ext cx="15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/>
              <a:t>source plane</a:t>
            </a:r>
            <a:endParaRPr kumimoji="1" lang="ja-JP" altLang="en-US"/>
          </a:p>
        </p:txBody>
      </p:sp>
      <p:sp>
        <p:nvSpPr>
          <p:cNvPr id="11" name="サブタイトル 2"/>
          <p:cNvSpPr>
            <a:spLocks noGrp="1"/>
          </p:cNvSpPr>
          <p:nvPr>
            <p:ph type="subTitle" idx="1"/>
          </p:nvPr>
        </p:nvSpPr>
        <p:spPr>
          <a:xfrm>
            <a:off x="1336729" y="308182"/>
            <a:ext cx="6400800" cy="1185874"/>
          </a:xfrm>
        </p:spPr>
        <p:txBody>
          <a:bodyPr>
            <a:normAutofit/>
          </a:bodyPr>
          <a:lstStyle/>
          <a:p>
            <a:r>
              <a:rPr lang="en-US" altLang="ja-JP" sz="3600">
                <a:solidFill>
                  <a:srgbClr val="4C4C4C"/>
                </a:solidFill>
                <a:latin typeface="News Gothic MT"/>
                <a:ea typeface="ＭＳ Ｐゴシック"/>
                <a:cs typeface="News Gothic MT"/>
              </a:rPr>
              <a:t>Parity in circular lens</a:t>
            </a:r>
            <a:endParaRPr kumimoji="1" lang="ja-JP" altLang="en-US" sz="3600">
              <a:solidFill>
                <a:srgbClr val="4C4C4C"/>
              </a:solidFill>
              <a:latin typeface="News Gothic MT"/>
              <a:ea typeface="ＭＳ Ｐゴシック"/>
              <a:cs typeface="News Gothic M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72751" y="3319080"/>
            <a:ext cx="12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>
                <a:latin typeface="+mj-ea"/>
                <a:ea typeface="+mj-ea"/>
              </a:rPr>
              <a:t>(- +) </a:t>
            </a:r>
            <a:r>
              <a:rPr lang="en-US" altLang="ja-JP" sz="2400"/>
              <a:t> </a:t>
            </a:r>
            <a:endParaRPr kumimoji="1" lang="ja-JP" altLang="en-US" sz="24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72751" y="1133228"/>
            <a:ext cx="1240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/>
              <a:t>(+ +)  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45088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そよ風">
  <a:themeElements>
    <a:clrScheme name="そよ風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そよ風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そよ風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そよ風.thmx</Template>
  <TotalTime>9459</TotalTime>
  <Words>1211</Words>
  <Application>Microsoft Macintosh PowerPoint</Application>
  <PresentationFormat>画面に合わせる (4:3)</PresentationFormat>
  <Paragraphs>295</Paragraphs>
  <Slides>56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56</vt:i4>
      </vt:variant>
    </vt:vector>
  </HeadingPairs>
  <TitlesOfParts>
    <vt:vector size="61" baseType="lpstr">
      <vt:lpstr>そよ風</vt:lpstr>
      <vt:lpstr>ホワイト</vt:lpstr>
      <vt:lpstr>図</vt:lpstr>
      <vt:lpstr>Word.Picture.8</vt:lpstr>
      <vt:lpstr>数式</vt:lpstr>
      <vt:lpstr>Probing Dark Dwarf Galaxies with Gravitational Lensing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Imprint of small-scale structures of dark matter in the lensed submillimeter galaxy SDP.81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近畿大学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Dark Dwarf Galaxies with Gravitational Lensing</dc:title>
  <dc:subject/>
  <dc:creator>井上 開輝　</dc:creator>
  <cp:keywords/>
  <dc:description/>
  <cp:lastModifiedBy>井上 開輝</cp:lastModifiedBy>
  <cp:revision>162</cp:revision>
  <cp:lastPrinted>2017-02-26T13:47:31Z</cp:lastPrinted>
  <dcterms:created xsi:type="dcterms:W3CDTF">2014-11-10T02:50:41Z</dcterms:created>
  <dcterms:modified xsi:type="dcterms:W3CDTF">2017-02-26T14:28:24Z</dcterms:modified>
  <cp:category/>
</cp:coreProperties>
</file>